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78" r:id="rId3"/>
    <p:sldId id="279" r:id="rId4"/>
    <p:sldId id="271" r:id="rId5"/>
    <p:sldId id="286" r:id="rId6"/>
    <p:sldId id="285" r:id="rId7"/>
    <p:sldId id="273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88" r:id="rId23"/>
    <p:sldId id="293" r:id="rId24"/>
    <p:sldId id="292" r:id="rId25"/>
    <p:sldId id="298" r:id="rId26"/>
    <p:sldId id="297" r:id="rId27"/>
    <p:sldId id="300" r:id="rId28"/>
    <p:sldId id="289" r:id="rId29"/>
    <p:sldId id="290" r:id="rId30"/>
    <p:sldId id="282" r:id="rId31"/>
    <p:sldId id="283" r:id="rId3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494" y="-51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17A6CA-763C-4FF5-8A63-1EB91E7DD864}" type="datetimeFigureOut">
              <a:rPr lang="th-TH" smtClean="0"/>
              <a:t>30/07/60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A90EE1-0161-4802-B8CB-592C74A6C86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21789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A90EE1-0161-4802-B8CB-592C74A6C860}" type="slidenum">
              <a:rPr lang="th-TH" smtClean="0"/>
              <a:t>28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913401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41F8C-2FDE-44D1-AFA5-E9B7F9D73B66}" type="datetimeFigureOut">
              <a:rPr lang="en-US" smtClean="0"/>
              <a:pPr/>
              <a:t>7/30/2017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38C8B-6173-4264-987F-4F6AEB4AD7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241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41F8C-2FDE-44D1-AFA5-E9B7F9D73B66}" type="datetimeFigureOut">
              <a:rPr lang="en-US" smtClean="0"/>
              <a:pPr/>
              <a:t>7/30/2017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38C8B-6173-4264-987F-4F6AEB4AD7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9285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41F8C-2FDE-44D1-AFA5-E9B7F9D73B66}" type="datetimeFigureOut">
              <a:rPr lang="en-US" smtClean="0"/>
              <a:pPr/>
              <a:t>7/30/2017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38C8B-6173-4264-987F-4F6AEB4AD7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360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41F8C-2FDE-44D1-AFA5-E9B7F9D73B66}" type="datetimeFigureOut">
              <a:rPr lang="en-US" smtClean="0"/>
              <a:pPr/>
              <a:t>7/30/2017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38C8B-6173-4264-987F-4F6AEB4AD7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399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41F8C-2FDE-44D1-AFA5-E9B7F9D73B66}" type="datetimeFigureOut">
              <a:rPr lang="en-US" smtClean="0"/>
              <a:pPr/>
              <a:t>7/30/2017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38C8B-6173-4264-987F-4F6AEB4AD7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5098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41F8C-2FDE-44D1-AFA5-E9B7F9D73B66}" type="datetimeFigureOut">
              <a:rPr lang="en-US" smtClean="0"/>
              <a:pPr/>
              <a:t>7/30/2017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38C8B-6173-4264-987F-4F6AEB4AD7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294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41F8C-2FDE-44D1-AFA5-E9B7F9D73B66}" type="datetimeFigureOut">
              <a:rPr lang="en-US" smtClean="0"/>
              <a:pPr/>
              <a:t>7/30/2017</a:t>
            </a:fld>
            <a:endParaRPr lang="en-US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38C8B-6173-4264-987F-4F6AEB4AD7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337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41F8C-2FDE-44D1-AFA5-E9B7F9D73B66}" type="datetimeFigureOut">
              <a:rPr lang="en-US" smtClean="0"/>
              <a:pPr/>
              <a:t>7/30/2017</a:t>
            </a:fld>
            <a:endParaRPr lang="en-US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38C8B-6173-4264-987F-4F6AEB4AD7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536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41F8C-2FDE-44D1-AFA5-E9B7F9D73B66}" type="datetimeFigureOut">
              <a:rPr lang="en-US" smtClean="0"/>
              <a:pPr/>
              <a:t>7/30/2017</a:t>
            </a:fld>
            <a:endParaRPr lang="en-US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38C8B-6173-4264-987F-4F6AEB4AD7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4735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41F8C-2FDE-44D1-AFA5-E9B7F9D73B66}" type="datetimeFigureOut">
              <a:rPr lang="en-US" smtClean="0"/>
              <a:pPr/>
              <a:t>7/30/2017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38C8B-6173-4264-987F-4F6AEB4AD7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85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41F8C-2FDE-44D1-AFA5-E9B7F9D73B66}" type="datetimeFigureOut">
              <a:rPr lang="en-US" smtClean="0"/>
              <a:pPr/>
              <a:t>7/30/2017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38C8B-6173-4264-987F-4F6AEB4AD7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132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541F8C-2FDE-44D1-AFA5-E9B7F9D73B66}" type="datetimeFigureOut">
              <a:rPr lang="en-US" smtClean="0"/>
              <a:pPr/>
              <a:t>7/30/2017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538C8B-6173-4264-987F-4F6AEB4AD7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711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3568" y="357504"/>
            <a:ext cx="7772400" cy="1102519"/>
          </a:xfrm>
        </p:spPr>
        <p:txBody>
          <a:bodyPr>
            <a:normAutofit/>
          </a:bodyPr>
          <a:lstStyle/>
          <a:p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การเฝ้าระวังการดื้อยาวัณโรคของประเทศ ครั้งที่ </a:t>
            </a:r>
            <a:r>
              <a:rPr lang="en-US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5</a:t>
            </a:r>
            <a:endParaRPr lang="en-US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619672" y="1178709"/>
            <a:ext cx="5896744" cy="1314450"/>
          </a:xfrm>
        </p:spPr>
        <p:txBody>
          <a:bodyPr>
            <a:normAutofit/>
          </a:bodyPr>
          <a:lstStyle/>
          <a:p>
            <a:r>
              <a:rPr lang="en-US" sz="2800" b="1" dirty="0"/>
              <a:t>The 5</a:t>
            </a:r>
            <a:r>
              <a:rPr lang="en-US" sz="2800" b="1" baseline="30000" dirty="0"/>
              <a:t>th</a:t>
            </a:r>
            <a:r>
              <a:rPr lang="en-US" sz="2800" b="1" dirty="0"/>
              <a:t> Round of drug resistance surveillance in Thailand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2143108" y="2196701"/>
            <a:ext cx="4536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โรงแรมนารายณ์</a:t>
            </a:r>
          </a:p>
          <a:p>
            <a:pPr algn="ctr"/>
            <a:r>
              <a:rPr lang="en-US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30 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กรกฎาคม </a:t>
            </a:r>
            <a:r>
              <a:rPr lang="en-US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2560</a:t>
            </a:r>
            <a:endParaRPr lang="en-US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2949792"/>
            <a:ext cx="1512168" cy="1458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485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87474"/>
            <a:ext cx="8229600" cy="857250"/>
          </a:xfrm>
        </p:spPr>
        <p:txBody>
          <a:bodyPr>
            <a:normAutofit/>
          </a:bodyPr>
          <a:lstStyle/>
          <a:p>
            <a:r>
              <a:rPr lang="th-TH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สคร</a:t>
            </a:r>
            <a:r>
              <a:rPr lang="th-TH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lang="en-US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 </a:t>
            </a:r>
            <a:r>
              <a:rPr lang="th-TH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พิษณุโลก</a:t>
            </a:r>
            <a:endParaRPr lang="en-US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75496913"/>
              </p:ext>
            </p:extLst>
          </p:nvPr>
        </p:nvGraphicFramePr>
        <p:xfrm>
          <a:off x="755578" y="735547"/>
          <a:ext cx="7776863" cy="391761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48272"/>
                <a:gridCol w="2952328"/>
                <a:gridCol w="2376263"/>
              </a:tblGrid>
              <a:tr h="64807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Province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Hospital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Total cases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6707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Phetchaboon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วิเชียรบุรี,</a:t>
                      </a:r>
                      <a:r>
                        <a:rPr lang="th-TH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รพช</a:t>
                      </a:r>
                      <a:r>
                        <a:rPr lang="th-TH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28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46707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Phitsanulok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นครไทย,</a:t>
                      </a:r>
                      <a:r>
                        <a:rPr lang="th-TH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รพร</a:t>
                      </a:r>
                      <a:r>
                        <a:rPr lang="th-TH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21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46707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Sukhothai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ศรีนคร,</a:t>
                      </a:r>
                      <a:r>
                        <a:rPr lang="th-TH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รพช</a:t>
                      </a:r>
                      <a:r>
                        <a:rPr lang="th-TH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46707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Sukhothai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สวรรคโลก,รพช.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21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46707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Uttaradit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ทองแสนขัน,รพช.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46707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Uttaradit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อุตรดิตถ์,รพศ.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28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46707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r>
                        <a:rPr lang="th-TH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จังหวัด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r>
                        <a:rPr lang="th-TH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โรงพยาบาล</a:t>
                      </a:r>
                      <a:endParaRPr lang="th-TH" sz="15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120</a:t>
                      </a:r>
                      <a:r>
                        <a:rPr lang="th-TH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ราย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accent6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9884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87474"/>
            <a:ext cx="8229600" cy="857250"/>
          </a:xfrm>
        </p:spPr>
        <p:txBody>
          <a:bodyPr>
            <a:normAutofit/>
          </a:bodyPr>
          <a:lstStyle/>
          <a:p>
            <a:r>
              <a:rPr lang="th-TH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สคร</a:t>
            </a:r>
            <a:r>
              <a:rPr lang="th-TH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lang="en-US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 </a:t>
            </a:r>
            <a:r>
              <a:rPr lang="th-TH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นครสวรรค์</a:t>
            </a:r>
            <a:endParaRPr lang="en-US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5623336"/>
              </p:ext>
            </p:extLst>
          </p:nvPr>
        </p:nvGraphicFramePr>
        <p:xfrm>
          <a:off x="611560" y="897564"/>
          <a:ext cx="8136904" cy="363588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24336"/>
                <a:gridCol w="3096344"/>
                <a:gridCol w="2016224"/>
              </a:tblGrid>
              <a:tr h="84191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Province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Hospital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Total cases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2637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Chainat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b="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สรรคบุรี,รพช.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42637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Nakhon</a:t>
                      </a:r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Sawan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โกรกพระ,</a:t>
                      </a:r>
                      <a:r>
                        <a:rPr lang="th-TH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รพช</a:t>
                      </a:r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42637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Nakhon Sawan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ตาคลี,</a:t>
                      </a:r>
                      <a:r>
                        <a:rPr lang="th-TH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รพช</a:t>
                      </a:r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21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42637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Nakhon Sawan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สวรรค์ประชารักษ์,รพ</a:t>
                      </a:r>
                      <a:r>
                        <a:rPr lang="th-TH" sz="1500" b="0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ศ.**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28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rgbClr val="FFFF00"/>
                    </a:solidFill>
                  </a:tcPr>
                </a:tc>
              </a:tr>
              <a:tr h="42637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Phichit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ทับคล้อ,</a:t>
                      </a:r>
                      <a:r>
                        <a:rPr lang="th-TH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รพช</a:t>
                      </a:r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42637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Uthai</a:t>
                      </a:r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Thani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อุทัยธานี,</a:t>
                      </a:r>
                      <a:r>
                        <a:rPr lang="th-TH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รพท</a:t>
                      </a:r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357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r>
                        <a:rPr lang="th-TH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จังหวัด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r>
                        <a:rPr lang="th-TH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โรงพยาบาล</a:t>
                      </a:r>
                      <a:endParaRPr lang="th-TH" sz="15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91</a:t>
                      </a:r>
                      <a:r>
                        <a:rPr lang="th-TH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ราย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accent6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99592" y="4785996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** มี </a:t>
            </a:r>
            <a:r>
              <a:rPr lang="en-US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XpertMTB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/Rif</a:t>
            </a:r>
            <a:endParaRPr lang="th-TH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4220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-67698"/>
            <a:ext cx="8229600" cy="857250"/>
          </a:xfrm>
        </p:spPr>
        <p:txBody>
          <a:bodyPr>
            <a:normAutofit/>
          </a:bodyPr>
          <a:lstStyle/>
          <a:p>
            <a:r>
              <a:rPr lang="th-TH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สคร</a:t>
            </a:r>
            <a:r>
              <a:rPr lang="th-TH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lang="en-US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4 </a:t>
            </a:r>
            <a:r>
              <a:rPr lang="th-TH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สระบุรี</a:t>
            </a:r>
            <a:endParaRPr lang="en-US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63878239"/>
              </p:ext>
            </p:extLst>
          </p:nvPr>
        </p:nvGraphicFramePr>
        <p:xfrm>
          <a:off x="251520" y="740070"/>
          <a:ext cx="8712968" cy="358902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248472"/>
                <a:gridCol w="2732897"/>
                <a:gridCol w="1731599"/>
              </a:tblGrid>
              <a:tr h="50720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Province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Hospital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Total cases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50044"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Ang</a:t>
                      </a:r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Thong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th-TH" sz="1500" b="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วิเศษชัยชาญ,รพช.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n-US" sz="1500" b="0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350044"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Nonthaburi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โรคทรวงอก</a:t>
                      </a:r>
                      <a:r>
                        <a:rPr lang="th-TH" sz="1500" b="0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,รพ.</a:t>
                      </a:r>
                      <a:r>
                        <a:rPr lang="en-US" sz="1500" b="0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**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28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rgbClr val="FFFF00"/>
                    </a:solidFill>
                  </a:tcPr>
                </a:tc>
              </a:tr>
              <a:tr h="350044"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Phathum</a:t>
                      </a:r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Thani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th-TH" sz="1500" b="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ลำลูกกา,รพช.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350044"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Phathum</a:t>
                      </a:r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Thani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th-TH" sz="1500" b="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ธัญบุรี,รพช.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28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350044"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Phra</a:t>
                      </a:r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Nakhon</a:t>
                      </a:r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Si Ayutthaya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ผักไห่,</a:t>
                      </a:r>
                      <a:r>
                        <a:rPr lang="th-TH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รพช</a:t>
                      </a:r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n-US" sz="1500" b="0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350044"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Phra</a:t>
                      </a:r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Nakhon</a:t>
                      </a:r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Si Ayutthaya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พระนครศรีอยุธยา,รพ</a:t>
                      </a:r>
                      <a:r>
                        <a:rPr lang="th-TH" sz="1500" b="0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ศ.</a:t>
                      </a:r>
                      <a:r>
                        <a:rPr lang="en-US" sz="1500" b="0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**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21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rgbClr val="FFFF00"/>
                    </a:solidFill>
                  </a:tcPr>
                </a:tc>
              </a:tr>
              <a:tr h="350044"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Sing </a:t>
                      </a:r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Buri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อินทร์บุรี,</a:t>
                      </a:r>
                      <a:r>
                        <a:rPr lang="th-TH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รพท</a:t>
                      </a:r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n-US" sz="1500" b="0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350044"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Sing </a:t>
                      </a:r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Buri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สิงห์บุรี,</a:t>
                      </a:r>
                      <a:r>
                        <a:rPr lang="th-TH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รพท</a:t>
                      </a:r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n-US" sz="1500" b="0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814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จังหวัด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โรงพยาบาล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137</a:t>
                      </a:r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ราย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accent6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95536" y="4623978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** </a:t>
            </a:r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มี </a:t>
            </a:r>
            <a:r>
              <a:rPr lang="en-US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XpertMTB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/Rif</a:t>
            </a:r>
            <a:endParaRPr lang="th-TH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1294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33468"/>
            <a:ext cx="8229600" cy="857250"/>
          </a:xfrm>
        </p:spPr>
        <p:txBody>
          <a:bodyPr>
            <a:normAutofit/>
          </a:bodyPr>
          <a:lstStyle/>
          <a:p>
            <a:r>
              <a:rPr lang="th-TH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สคร</a:t>
            </a:r>
            <a:r>
              <a:rPr lang="th-TH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lang="en-US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5 </a:t>
            </a:r>
            <a:r>
              <a:rPr lang="th-TH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ราชบุรี</a:t>
            </a:r>
            <a:endParaRPr lang="en-US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68571245"/>
              </p:ext>
            </p:extLst>
          </p:nvPr>
        </p:nvGraphicFramePr>
        <p:xfrm>
          <a:off x="251519" y="843559"/>
          <a:ext cx="8784976" cy="323897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30384"/>
                <a:gridCol w="3210377"/>
                <a:gridCol w="1944215"/>
              </a:tblGrid>
              <a:tr h="50720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Province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Hospital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Total cases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50044"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Nakhon</a:t>
                      </a:r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Pathom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นครชัยศรี,</a:t>
                      </a:r>
                      <a:r>
                        <a:rPr lang="th-TH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รพช</a:t>
                      </a:r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350044"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Nakhon</a:t>
                      </a:r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Pathom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th-TH" sz="1500" b="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สามพราน,รพช.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21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350044"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Phetchaburi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th-TH" sz="1500" b="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บ้านลาด,รพช.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n-US" sz="1500" b="0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350044"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Prachuap</a:t>
                      </a:r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Khiri</a:t>
                      </a:r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Khan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หัวหิน,</a:t>
                      </a:r>
                      <a:r>
                        <a:rPr lang="th-TH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รพท</a:t>
                      </a:r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28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350044"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Ratchaburi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ดำเนินสะดวก,</a:t>
                      </a:r>
                      <a:r>
                        <a:rPr lang="th-TH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รพท</a:t>
                      </a:r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350044"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Samut</a:t>
                      </a:r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Sakhon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สมุทรสาคร</a:t>
                      </a:r>
                      <a:r>
                        <a:rPr lang="th-TH" sz="1500" b="0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</a:t>
                      </a:r>
                      <a:r>
                        <a:rPr lang="th-TH" sz="1500" b="0" u="none" strike="noStrike" dirty="0" err="1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รพท</a:t>
                      </a:r>
                      <a:r>
                        <a:rPr lang="th-TH" sz="1500" b="0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.**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28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rgbClr val="FFFF00"/>
                    </a:solidFill>
                  </a:tcPr>
                </a:tc>
              </a:tr>
              <a:tr h="350044"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Samut</a:t>
                      </a:r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Songkhram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สมเด็จพระพุทธเลิศหล้า,</a:t>
                      </a:r>
                      <a:r>
                        <a:rPr lang="th-TH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รพท</a:t>
                      </a:r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28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814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จังหวัด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โรงพยาบาล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142</a:t>
                      </a:r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ราย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accent6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95536" y="4407954"/>
            <a:ext cx="5472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** มี </a:t>
            </a:r>
            <a:r>
              <a:rPr lang="en-US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XpertMTB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/Rif</a:t>
            </a:r>
            <a:endParaRPr lang="th-TH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2199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-20538"/>
            <a:ext cx="8229600" cy="857250"/>
          </a:xfrm>
        </p:spPr>
        <p:txBody>
          <a:bodyPr>
            <a:normAutofit/>
          </a:bodyPr>
          <a:lstStyle/>
          <a:p>
            <a:r>
              <a:rPr lang="th-TH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สคร</a:t>
            </a:r>
            <a:r>
              <a:rPr lang="th-TH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lang="en-US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6 </a:t>
            </a:r>
            <a:r>
              <a:rPr lang="th-TH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ชลบุรี</a:t>
            </a:r>
            <a:endParaRPr lang="en-US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34192765"/>
              </p:ext>
            </p:extLst>
          </p:nvPr>
        </p:nvGraphicFramePr>
        <p:xfrm>
          <a:off x="323528" y="843559"/>
          <a:ext cx="8640960" cy="319325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64296"/>
                <a:gridCol w="3744416"/>
                <a:gridCol w="2232248"/>
              </a:tblGrid>
              <a:tr h="507206">
                <a:tc>
                  <a:txBody>
                    <a:bodyPr/>
                    <a:lstStyle/>
                    <a:p>
                      <a:pPr algn="l" fontAlgn="ctr"/>
                      <a:r>
                        <a:rPr lang="en-US" sz="21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Province</a:t>
                      </a:r>
                      <a:endParaRPr lang="en-US" sz="21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1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Hospital</a:t>
                      </a:r>
                      <a:endParaRPr lang="en-US" sz="21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Total cases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50044"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Chachoengsao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th-TH" sz="1500" b="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บ้านโพธิ์,รพช.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350044"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Chanthaburi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th-TH" sz="1500" b="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แก่งหางแมว,รพช.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350044"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Prachinburi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นาดี,</a:t>
                      </a:r>
                      <a:r>
                        <a:rPr lang="th-TH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รพช</a:t>
                      </a:r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350044"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Prachinburi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กบินทร์บุรี,</a:t>
                      </a:r>
                      <a:r>
                        <a:rPr lang="th-TH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รพท</a:t>
                      </a:r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28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350044"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n-US" sz="1500" b="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Rayong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บ้านค่าย,</a:t>
                      </a:r>
                      <a:r>
                        <a:rPr lang="th-TH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รพช</a:t>
                      </a:r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21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350044"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n-US" sz="1500" b="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Sa kaeo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วัฒนานคร,</a:t>
                      </a:r>
                      <a:r>
                        <a:rPr lang="th-TH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รพช</a:t>
                      </a:r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350044"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Sa </a:t>
                      </a:r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kaeo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สมเด็จพระยุพราชสระแก้ว,</a:t>
                      </a:r>
                      <a:r>
                        <a:rPr lang="th-TH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รพท</a:t>
                      </a:r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28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357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r>
                        <a:rPr lang="th-TH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จังหวัด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  <a:r>
                        <a:rPr lang="th-TH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โรงพยาบาล</a:t>
                      </a:r>
                      <a:endParaRPr lang="th-TH" sz="15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129</a:t>
                      </a:r>
                      <a:r>
                        <a:rPr lang="th-TH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ราย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accent6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8956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87474"/>
            <a:ext cx="8229600" cy="857250"/>
          </a:xfrm>
        </p:spPr>
        <p:txBody>
          <a:bodyPr>
            <a:normAutofit/>
          </a:bodyPr>
          <a:lstStyle/>
          <a:p>
            <a:r>
              <a:rPr lang="th-TH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สคร</a:t>
            </a:r>
            <a:r>
              <a:rPr lang="th-TH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lang="en-US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7 </a:t>
            </a:r>
            <a:r>
              <a:rPr lang="th-TH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ขอนแก่น</a:t>
            </a:r>
            <a:endParaRPr lang="en-US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7264471"/>
              </p:ext>
            </p:extLst>
          </p:nvPr>
        </p:nvGraphicFramePr>
        <p:xfrm>
          <a:off x="323528" y="897564"/>
          <a:ext cx="8496944" cy="286464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11355"/>
                <a:gridCol w="2969365"/>
                <a:gridCol w="2016224"/>
              </a:tblGrid>
              <a:tr h="50720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Province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Hospital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Total cases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35744">
                <a:tc>
                  <a:txBody>
                    <a:bodyPr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Kalasin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00000"/>
                        </a:lnSpc>
                      </a:pPr>
                      <a:r>
                        <a:rPr lang="th-TH" sz="1500" b="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นามน,รพ.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en-US" sz="1500" b="0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35744">
                <a:tc>
                  <a:txBody>
                    <a:bodyPr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Khonkaen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00000"/>
                        </a:lnSpc>
                      </a:pPr>
                      <a:r>
                        <a:rPr lang="th-TH" sz="1500" b="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ชนบท,รพช.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35744">
                <a:tc>
                  <a:txBody>
                    <a:bodyPr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Khonkaen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00000"/>
                        </a:lnSpc>
                      </a:pPr>
                      <a:r>
                        <a:rPr lang="th-TH" sz="1500" b="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มัญจาคีรี,รพช.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35744">
                <a:tc>
                  <a:txBody>
                    <a:bodyPr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Khonkaen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00000"/>
                        </a:lnSpc>
                      </a:pPr>
                      <a:r>
                        <a:rPr lang="th-TH" sz="1500" b="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สีชมพู,รพช.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en-US" sz="1500" b="0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35744">
                <a:tc>
                  <a:txBody>
                    <a:bodyPr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Khonkaen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00000"/>
                        </a:lnSpc>
                      </a:pPr>
                      <a:r>
                        <a:rPr lang="th-TH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กระนวน</a:t>
                      </a:r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</a:t>
                      </a:r>
                      <a:r>
                        <a:rPr lang="th-TH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รพร</a:t>
                      </a:r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28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35744">
                <a:tc>
                  <a:txBody>
                    <a:bodyPr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Khonkaen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00000"/>
                        </a:lnSpc>
                      </a:pPr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ขอนแก่น,รพ</a:t>
                      </a:r>
                      <a:r>
                        <a:rPr lang="th-TH" sz="1500" b="0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ศ.</a:t>
                      </a:r>
                      <a:r>
                        <a:rPr lang="en-US" sz="1500" b="0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**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28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rgbClr val="FFFF00"/>
                    </a:solidFill>
                  </a:tcPr>
                </a:tc>
              </a:tr>
              <a:tr h="235744">
                <a:tc>
                  <a:txBody>
                    <a:bodyPr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en-US" sz="1500" b="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Roi Et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00000"/>
                        </a:lnSpc>
                      </a:pPr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จตุร</a:t>
                      </a:r>
                      <a:r>
                        <a:rPr lang="th-TH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พักตร</a:t>
                      </a:r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พิมาน,</a:t>
                      </a:r>
                      <a:r>
                        <a:rPr lang="th-TH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รพช</a:t>
                      </a:r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21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35744">
                <a:tc>
                  <a:txBody>
                    <a:bodyPr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en-US" sz="1500" b="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Roi Et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00000"/>
                        </a:lnSpc>
                      </a:pPr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สุวรรณภูมิ,</a:t>
                      </a:r>
                      <a:r>
                        <a:rPr lang="th-TH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รพช</a:t>
                      </a:r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28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35744">
                <a:tc>
                  <a:txBody>
                    <a:bodyPr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Roi</a:t>
                      </a:r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Et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00000"/>
                        </a:lnSpc>
                      </a:pPr>
                      <a:r>
                        <a:rPr lang="th-TH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เสล</a:t>
                      </a:r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ภูมิ,</a:t>
                      </a:r>
                      <a:r>
                        <a:rPr lang="th-TH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รพช</a:t>
                      </a:r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28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357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r>
                        <a:rPr lang="th-TH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จังหวัด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</a:t>
                      </a:r>
                      <a:r>
                        <a:rPr lang="th-TH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โรงพยาบาล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186</a:t>
                      </a:r>
                      <a:r>
                        <a:rPr lang="th-TH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ราย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accent6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11560" y="4191930"/>
            <a:ext cx="4392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** มี </a:t>
            </a:r>
            <a:r>
              <a:rPr lang="en-US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XpertMTB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/Rif</a:t>
            </a:r>
            <a:endParaRPr lang="th-TH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815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สคร</a:t>
            </a:r>
            <a:r>
              <a:rPr lang="th-TH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lang="en-US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8 </a:t>
            </a:r>
            <a:r>
              <a:rPr lang="th-TH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อุดรธานี</a:t>
            </a:r>
            <a:endParaRPr lang="en-US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1075912"/>
              </p:ext>
            </p:extLst>
          </p:nvPr>
        </p:nvGraphicFramePr>
        <p:xfrm>
          <a:off x="251520" y="951570"/>
          <a:ext cx="8496944" cy="286464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11354"/>
                <a:gridCol w="2897358"/>
                <a:gridCol w="2088232"/>
              </a:tblGrid>
              <a:tr h="50720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Province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Hospital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Total cases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357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Bueng</a:t>
                      </a:r>
                      <a:r>
                        <a:rPr lang="en-US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Kan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บึงกาฬ,รพท.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357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Loei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ภูกระดึง,รพช.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357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Loei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เอราวัณ,รพช.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357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Nakhon</a:t>
                      </a:r>
                      <a:r>
                        <a:rPr lang="en-US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Phanom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บ้านแพง,รพช.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357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Nong</a:t>
                      </a:r>
                      <a:r>
                        <a:rPr lang="en-US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Bua</a:t>
                      </a:r>
                      <a:r>
                        <a:rPr lang="en-US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Lamphu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หนองบัวลำภู,รพท.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28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357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Nong</a:t>
                      </a:r>
                      <a:r>
                        <a:rPr lang="en-US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Khai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โรงพยาบาลเฝ้าไร่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357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Sakon</a:t>
                      </a:r>
                      <a:r>
                        <a:rPr lang="en-US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Nakhon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บ้านม่วง,</a:t>
                      </a:r>
                      <a:r>
                        <a:rPr lang="th-TH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รพช</a:t>
                      </a:r>
                      <a:r>
                        <a:rPr lang="th-TH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21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357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Sakon Nakhon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สว่างแดนดิน,</a:t>
                      </a:r>
                      <a:r>
                        <a:rPr lang="th-TH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รพร</a:t>
                      </a:r>
                      <a:r>
                        <a:rPr lang="th-TH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28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357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Udon</a:t>
                      </a:r>
                      <a:r>
                        <a:rPr lang="en-US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Thani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กุดจับ,</a:t>
                      </a:r>
                      <a:r>
                        <a:rPr lang="th-TH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รพช</a:t>
                      </a:r>
                      <a:r>
                        <a:rPr lang="th-TH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21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357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  <a:r>
                        <a:rPr lang="th-TH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จังหวัด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</a:t>
                      </a:r>
                      <a:r>
                        <a:rPr lang="th-TH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โรงพยาบาล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151</a:t>
                      </a:r>
                      <a:r>
                        <a:rPr lang="th-TH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ราย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accent6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0869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-74544"/>
            <a:ext cx="8229600" cy="857250"/>
          </a:xfrm>
        </p:spPr>
        <p:txBody>
          <a:bodyPr>
            <a:normAutofit/>
          </a:bodyPr>
          <a:lstStyle/>
          <a:p>
            <a:r>
              <a:rPr lang="th-TH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สคร</a:t>
            </a:r>
            <a:r>
              <a:rPr lang="th-TH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lang="en-US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9 </a:t>
            </a:r>
            <a:r>
              <a:rPr lang="th-TH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นครราชสีมา</a:t>
            </a:r>
            <a:endParaRPr lang="en-US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02817320"/>
              </p:ext>
            </p:extLst>
          </p:nvPr>
        </p:nvGraphicFramePr>
        <p:xfrm>
          <a:off x="323528" y="627535"/>
          <a:ext cx="8496942" cy="333613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11352"/>
                <a:gridCol w="3041376"/>
                <a:gridCol w="1944214"/>
              </a:tblGrid>
              <a:tr h="50720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Province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Hospital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Total cases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357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Burirum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นางรอง,</a:t>
                      </a:r>
                      <a:r>
                        <a:rPr lang="th-TH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รพท</a:t>
                      </a:r>
                      <a:r>
                        <a:rPr lang="th-TH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357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Chaiyaphum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คอนสาร,</a:t>
                      </a:r>
                      <a:r>
                        <a:rPr lang="th-TH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รพช</a:t>
                      </a:r>
                      <a:r>
                        <a:rPr lang="th-TH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357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Chaiyaphum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ชัยภูมิ,</a:t>
                      </a:r>
                      <a:r>
                        <a:rPr lang="th-TH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รพท</a:t>
                      </a:r>
                      <a:r>
                        <a:rPr lang="th-TH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28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357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Nakhon Ratchasima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เสิง</a:t>
                      </a:r>
                      <a:r>
                        <a:rPr lang="th-TH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สาง,</a:t>
                      </a:r>
                      <a:r>
                        <a:rPr lang="th-TH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รพช</a:t>
                      </a:r>
                      <a:r>
                        <a:rPr lang="th-TH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357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Nakhon Ratchasima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โชคชัย,</a:t>
                      </a:r>
                      <a:r>
                        <a:rPr lang="th-TH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รพช</a:t>
                      </a:r>
                      <a:r>
                        <a:rPr lang="th-TH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357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Nakhon Ratchasima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บัวใหญ่,</a:t>
                      </a:r>
                      <a:r>
                        <a:rPr lang="th-TH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รพช</a:t>
                      </a:r>
                      <a:r>
                        <a:rPr lang="th-TH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28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357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Surin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โรงพยาบาลเขวาสินริ</a:t>
                      </a:r>
                      <a:r>
                        <a:rPr lang="th-TH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นทร์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357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Surin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สำโรงทาบ,</a:t>
                      </a:r>
                      <a:r>
                        <a:rPr lang="th-TH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รพช</a:t>
                      </a:r>
                      <a:r>
                        <a:rPr lang="th-TH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357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Surin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บัวเชด</a:t>
                      </a:r>
                      <a:r>
                        <a:rPr lang="th-TH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</a:t>
                      </a:r>
                      <a:r>
                        <a:rPr lang="th-TH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รพช</a:t>
                      </a:r>
                      <a:r>
                        <a:rPr lang="th-TH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357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Surin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ปราสาท,</a:t>
                      </a:r>
                      <a:r>
                        <a:rPr lang="th-TH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รพท</a:t>
                      </a:r>
                      <a:r>
                        <a:rPr lang="th-TH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28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357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Surin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สุรินทร์,รพ</a:t>
                      </a:r>
                      <a:r>
                        <a:rPr lang="th-TH" sz="1500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ศ.</a:t>
                      </a:r>
                      <a:r>
                        <a:rPr lang="en-US" sz="1500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**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28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rgbClr val="FFFF00"/>
                    </a:solidFill>
                  </a:tcPr>
                </a:tc>
              </a:tr>
              <a:tr h="2357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r>
                        <a:rPr lang="th-TH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จังหวัด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</a:t>
                      </a:r>
                      <a:r>
                        <a:rPr lang="th-TH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โรงพยาบาล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199</a:t>
                      </a:r>
                      <a:r>
                        <a:rPr lang="th-TH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ราย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accent6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23528" y="4353948"/>
            <a:ext cx="4536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** </a:t>
            </a:r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มี </a:t>
            </a:r>
            <a:r>
              <a:rPr lang="en-US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XpertMTB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/Rif</a:t>
            </a:r>
            <a:endParaRPr lang="th-TH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3799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สคร</a:t>
            </a:r>
            <a:r>
              <a:rPr lang="th-TH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lang="en-US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10 </a:t>
            </a:r>
            <a:r>
              <a:rPr lang="th-TH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อุบลราชธานี</a:t>
            </a:r>
            <a:endParaRPr lang="en-US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16317894"/>
              </p:ext>
            </p:extLst>
          </p:nvPr>
        </p:nvGraphicFramePr>
        <p:xfrm>
          <a:off x="467544" y="951571"/>
          <a:ext cx="8136904" cy="37264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62568"/>
                <a:gridCol w="2902128"/>
                <a:gridCol w="1872208"/>
              </a:tblGrid>
              <a:tr h="56125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Province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Hospital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Total cases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1145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Mukdahan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มุกดาหาร,รพท.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28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31145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Sisaket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ศรีรัตนะ,รพช.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28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31145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Sisaket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ราษีไศล,รพช.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28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31145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Ubon</a:t>
                      </a:r>
                      <a:r>
                        <a:rPr lang="en-US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Ratchathani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โรงพยาบาลสว่างวีระวงศ์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31145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Ubon</a:t>
                      </a:r>
                      <a:r>
                        <a:rPr lang="en-US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Ratchathani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โขงเจียม,รพช.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31145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Ubon</a:t>
                      </a:r>
                      <a:r>
                        <a:rPr lang="en-US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Ratchathani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ม่วงสามสิบ,รพช.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31145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Ubon</a:t>
                      </a:r>
                      <a:r>
                        <a:rPr lang="en-US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Ratchathani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วารินชำราบ,รพท.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21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31145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Yasothon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กุดชุม,</a:t>
                      </a:r>
                      <a:r>
                        <a:rPr lang="th-TH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รพช</a:t>
                      </a:r>
                      <a:r>
                        <a:rPr lang="th-TH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31145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Yasothon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มหาชนะชัย,</a:t>
                      </a:r>
                      <a:r>
                        <a:rPr lang="th-TH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รพช</a:t>
                      </a:r>
                      <a:r>
                        <a:rPr lang="th-TH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3620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r>
                        <a:rPr lang="th-TH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จังหวัด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</a:t>
                      </a:r>
                      <a:r>
                        <a:rPr lang="th-TH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โรงพยาบาล</a:t>
                      </a:r>
                      <a:endParaRPr lang="th-TH" sz="15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160</a:t>
                      </a:r>
                      <a:r>
                        <a:rPr lang="th-TH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ราย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accent6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2505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-128550"/>
            <a:ext cx="8229600" cy="857250"/>
          </a:xfrm>
        </p:spPr>
        <p:txBody>
          <a:bodyPr>
            <a:normAutofit/>
          </a:bodyPr>
          <a:lstStyle/>
          <a:p>
            <a:r>
              <a:rPr lang="th-TH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สคร</a:t>
            </a:r>
            <a:r>
              <a:rPr lang="th-TH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lang="en-US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11 </a:t>
            </a:r>
            <a:r>
              <a:rPr lang="th-TH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นครศรีธรรมราช</a:t>
            </a:r>
            <a:endParaRPr lang="en-US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69541002"/>
              </p:ext>
            </p:extLst>
          </p:nvPr>
        </p:nvGraphicFramePr>
        <p:xfrm>
          <a:off x="323529" y="627534"/>
          <a:ext cx="8568951" cy="28042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83364"/>
                <a:gridCol w="2897356"/>
                <a:gridCol w="2088231"/>
              </a:tblGrid>
              <a:tr h="50720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Province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Hospital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Total cases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357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Chumphon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ปะทิว,รพช.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357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Krabi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อ่าวลึก,</a:t>
                      </a:r>
                      <a:r>
                        <a:rPr lang="th-TH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รพช</a:t>
                      </a:r>
                      <a:r>
                        <a:rPr lang="th-TH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13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357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Nakhon Si Thammarat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พิ</a:t>
                      </a:r>
                      <a:r>
                        <a:rPr lang="th-TH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ปูน,</a:t>
                      </a:r>
                      <a:r>
                        <a:rPr lang="th-TH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รพช</a:t>
                      </a:r>
                      <a:r>
                        <a:rPr lang="th-TH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357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Nakhon Si Thammarat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ชะอวด,</a:t>
                      </a:r>
                      <a:r>
                        <a:rPr lang="th-TH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รพช</a:t>
                      </a:r>
                      <a:r>
                        <a:rPr lang="th-TH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357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Nakhon Si Thammarat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ทุ่งสง,</a:t>
                      </a:r>
                      <a:r>
                        <a:rPr lang="th-TH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รพท</a:t>
                      </a:r>
                      <a:r>
                        <a:rPr lang="th-TH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28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357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Phang Nga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พังงา,</a:t>
                      </a:r>
                      <a:r>
                        <a:rPr lang="th-TH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รพท</a:t>
                      </a:r>
                      <a:r>
                        <a:rPr lang="th-TH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21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357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Ranong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ระนอง</a:t>
                      </a:r>
                      <a:r>
                        <a:rPr lang="th-TH" sz="1500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</a:t>
                      </a:r>
                      <a:r>
                        <a:rPr lang="th-TH" sz="1500" u="none" strike="noStrike" dirty="0" err="1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รพท</a:t>
                      </a:r>
                      <a:r>
                        <a:rPr lang="th-TH" sz="1500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en-US" sz="1500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**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28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rgbClr val="FFFF00"/>
                    </a:solidFill>
                  </a:tcPr>
                </a:tc>
              </a:tr>
              <a:tr h="32341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Surat </a:t>
                      </a:r>
                      <a:r>
                        <a:rPr lang="en-US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Thani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คีรีรัฐนิคม,</a:t>
                      </a:r>
                      <a:r>
                        <a:rPr lang="th-TH" sz="150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รพช</a:t>
                      </a:r>
                      <a:r>
                        <a:rPr lang="th-TH" sz="150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3234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r>
                        <a:rPr lang="th-TH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จังหวัด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  <a:r>
                        <a:rPr lang="th-TH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โรงพยาบาล</a:t>
                      </a:r>
                      <a:endParaRPr lang="th-TH" sz="15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128</a:t>
                      </a:r>
                      <a:r>
                        <a:rPr lang="th-TH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ราย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accent6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23528" y="3867894"/>
            <a:ext cx="5040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** </a:t>
            </a:r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มี </a:t>
            </a:r>
            <a:r>
              <a:rPr lang="en-US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XpertMTB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/Rif</a:t>
            </a:r>
            <a:endParaRPr lang="th-TH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5992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87474"/>
            <a:ext cx="8229600" cy="756084"/>
          </a:xfrm>
        </p:spPr>
        <p:txBody>
          <a:bodyPr>
            <a:normAutofit fontScale="90000"/>
          </a:bodyPr>
          <a:lstStyle/>
          <a:p>
            <a:r>
              <a:rPr lang="th-TH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ความเป็นมา</a:t>
            </a:r>
            <a:endParaRPr lang="en-US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95536" y="1113588"/>
            <a:ext cx="8229600" cy="3456384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สำรวจทุกๆ </a:t>
            </a:r>
            <a:r>
              <a:rPr lang="en-US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4 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ปี</a:t>
            </a:r>
          </a:p>
          <a:p>
            <a:pPr>
              <a:buFont typeface="Wingdings" pitchFamily="2" charset="2"/>
              <a:buChar char="Ø"/>
            </a:pPr>
            <a:r>
              <a:rPr lang="th-TH" sz="24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ข้อมูลการเฝ้าระวังการดื้อยาสามารถนำมาเป็นแนวทางใน</a:t>
            </a:r>
            <a:r>
              <a:rPr lang="th-TH" sz="2400" b="1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การวางแผนการ</a:t>
            </a:r>
            <a:r>
              <a:rPr lang="th-TH" sz="24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ดำเนินงานร่วมกับแผนงานควบคุม</a:t>
            </a:r>
            <a:r>
              <a:rPr lang="th-TH" sz="2400" b="1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วัณโรค</a:t>
            </a:r>
            <a:r>
              <a:rPr lang="th-TH" sz="24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ของประเทศ </a:t>
            </a:r>
          </a:p>
          <a:p>
            <a:pPr>
              <a:buFont typeface="Wingdings" pitchFamily="2" charset="2"/>
              <a:buChar char="Ø"/>
            </a:pP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สำรวจมาแล้ว </a:t>
            </a:r>
            <a:r>
              <a:rPr lang="en-US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4 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ครั้ง</a:t>
            </a:r>
          </a:p>
          <a:p>
            <a:pPr>
              <a:buFont typeface="Wingdings" pitchFamily="2" charset="2"/>
              <a:buChar char="Ø"/>
            </a:pPr>
            <a:r>
              <a:rPr lang="th-TH" sz="24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การสำรวจที่ผ่านมาใช้การเก็บตัวอย่างโดยใช้สาร </a:t>
            </a:r>
            <a:r>
              <a:rPr lang="en-US" sz="24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Preservative (1% CPC)</a:t>
            </a:r>
          </a:p>
          <a:p>
            <a:pPr>
              <a:buFont typeface="Wingdings" pitchFamily="2" charset="2"/>
              <a:buChar char="Ø"/>
            </a:pP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นำเชื้อวัณโรคที่เพาะขึ้น มาทดสอบ </a:t>
            </a:r>
            <a:r>
              <a:rPr lang="en-US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Drug susceptibility testing 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บนอาหารเลี้ยงเชื้อ </a:t>
            </a:r>
            <a:r>
              <a:rPr lang="en-US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(egg base) 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ที่มียาและไม่มียานำมาคำนวณเปอร์เซ็นต์การดื้อยา </a:t>
            </a:r>
            <a:endParaRPr lang="en-US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894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สคร</a:t>
            </a:r>
            <a:r>
              <a:rPr lang="th-TH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lang="en-US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12 </a:t>
            </a:r>
            <a:r>
              <a:rPr lang="th-TH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สงขลา</a:t>
            </a:r>
            <a:endParaRPr lang="en-US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56396534"/>
              </p:ext>
            </p:extLst>
          </p:nvPr>
        </p:nvGraphicFramePr>
        <p:xfrm>
          <a:off x="395536" y="1059582"/>
          <a:ext cx="8280920" cy="286464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22084"/>
                <a:gridCol w="2770604"/>
                <a:gridCol w="2088232"/>
              </a:tblGrid>
              <a:tr h="50720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Province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Hospital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Total cases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357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Narathiwat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สุ</a:t>
                      </a:r>
                      <a:r>
                        <a:rPr lang="th-TH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คิริน</a:t>
                      </a:r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</a:t>
                      </a:r>
                      <a:r>
                        <a:rPr lang="th-TH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รพช</a:t>
                      </a:r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357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Narathiwat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b="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แว้ง,รพช.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357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Narathiwat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b="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รือเสาะ,รพช.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357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Pattani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b="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มายอ,รพช.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357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Pattani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b="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ยะรัง,รพช.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21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357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Phatthalung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ควนขนุน,</a:t>
                      </a:r>
                      <a:r>
                        <a:rPr lang="th-TH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รพช</a:t>
                      </a:r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357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Songkhla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สงขลา,</a:t>
                      </a:r>
                      <a:r>
                        <a:rPr lang="th-TH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รพท</a:t>
                      </a:r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28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357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Songkhla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หาดใหญ่,รพ</a:t>
                      </a:r>
                      <a:r>
                        <a:rPr lang="th-TH" sz="1500" b="0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ศ.**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28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rgbClr val="FFFF00"/>
                    </a:solidFill>
                  </a:tcPr>
                </a:tc>
              </a:tr>
              <a:tr h="2357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Trang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วังวิเศษ,</a:t>
                      </a:r>
                      <a:r>
                        <a:rPr lang="th-TH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รพช</a:t>
                      </a:r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357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  <a:r>
                        <a:rPr lang="th-TH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จังหวัด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</a:t>
                      </a:r>
                      <a:r>
                        <a:rPr lang="th-TH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โรงพยาบาล</a:t>
                      </a:r>
                      <a:endParaRPr lang="th-TH" sz="15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141</a:t>
                      </a:r>
                      <a:r>
                        <a:rPr lang="th-TH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ราย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accent6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67544" y="4353948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** มี </a:t>
            </a:r>
            <a:r>
              <a:rPr lang="en-US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XpertMTB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/Rif</a:t>
            </a:r>
            <a:endParaRPr lang="th-TH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2616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กทม.</a:t>
            </a:r>
            <a:endParaRPr lang="en-US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5" name="ตัวแทนเนื้อหา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4721151"/>
              </p:ext>
            </p:extLst>
          </p:nvPr>
        </p:nvGraphicFramePr>
        <p:xfrm>
          <a:off x="323528" y="1059582"/>
          <a:ext cx="8280920" cy="15973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44216"/>
                <a:gridCol w="4032448"/>
                <a:gridCol w="2304256"/>
              </a:tblGrid>
              <a:tr h="50720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Province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Hospital 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Total cases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7291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Bangkok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ดินแดง,ศูนย์บริการสาธารณสุข4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357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Bangkok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เลิด</a:t>
                      </a:r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สิน,รพ.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28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814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จังหวัด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โรงพยาบาล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40</a:t>
                      </a:r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ราย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accent6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0157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60717"/>
            <a:ext cx="9144000" cy="844859"/>
          </a:xfrm>
          <a:solidFill>
            <a:srgbClr val="0000FF"/>
          </a:solidFill>
        </p:spPr>
        <p:txBody>
          <a:bodyPr>
            <a:noAutofit/>
          </a:bodyPr>
          <a:lstStyle/>
          <a:p>
            <a:pPr algn="ctr"/>
            <a:r>
              <a:rPr lang="th-TH" sz="28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แผนการดำเนินงาน</a:t>
            </a:r>
            <a:endParaRPr lang="th-TH" sz="28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9582"/>
            <a:ext cx="8435280" cy="3672408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หลังประชุมชี้แจง 31-1 ส.ค. 2560 ที่ </a:t>
            </a:r>
            <a:r>
              <a:rPr lang="th-TH" sz="24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ร.ร</a:t>
            </a:r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นารายณ์</a:t>
            </a:r>
          </a:p>
          <a:p>
            <a:pPr>
              <a:buFont typeface="Wingdings" pitchFamily="2" charset="2"/>
              <a:buChar char="Ø"/>
            </a:pPr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รพ. 100 แห่ง ได้รับคู่มือการปฏิบัติการภาคสนาม อุปกรณ์</a:t>
            </a:r>
            <a:r>
              <a:rPr lang="th-TH" sz="24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แล็บ</a:t>
            </a:r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ในการเก็บและนำส่งสิ่งส่งตรวจ </a:t>
            </a:r>
            <a:r>
              <a:rPr lang="en-U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คู่มือสำหรับ </a:t>
            </a:r>
            <a:r>
              <a:rPr lang="en-U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Lab, Tb clinic, PTC) </a:t>
            </a:r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แบบฟอร์ม </a:t>
            </a:r>
            <a:r>
              <a:rPr lang="en-U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DRS1.1, DRS1.2, DRS2&amp;5&amp;9(</a:t>
            </a:r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สำหรับ </a:t>
            </a:r>
            <a:r>
              <a:rPr lang="en-US" sz="2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Tb </a:t>
            </a:r>
            <a:r>
              <a:rPr lang="en-US" sz="2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clinic), DRS4 (</a:t>
            </a:r>
            <a:r>
              <a:rPr lang="th-TH" sz="2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สำหรับ </a:t>
            </a:r>
            <a:r>
              <a:rPr lang="en-US" sz="2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PTC)</a:t>
            </a:r>
          </a:p>
          <a:p>
            <a:pPr lvl="0">
              <a:buFont typeface="Wingdings" pitchFamily="2" charset="2"/>
              <a:buChar char="Ø"/>
            </a:pPr>
            <a:r>
              <a:rPr lang="th-TH" sz="2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อุปกรณ์และเอกสารจะส่งถึง รพ.ภายในวันที่ 7-11 ส.ค. 2560และเริ่มโครงการตั้งแต่วันที่ 12 ส.ค. 2560 เป็นต้นไป</a:t>
            </a:r>
          </a:p>
          <a:p>
            <a:pPr lvl="0">
              <a:buFont typeface="Wingdings" pitchFamily="2" charset="2"/>
              <a:buChar char="Ø"/>
            </a:pPr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ขั้นตอนการดำเนินงานปฏิบัติตามแผนภูมิที่ 1 ส่วน รพ. ที่มี </a:t>
            </a:r>
            <a:r>
              <a:rPr lang="en-US" sz="24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XpertMTB</a:t>
            </a:r>
            <a:r>
              <a:rPr lang="en-U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/TB </a:t>
            </a:r>
            <a:r>
              <a:rPr lang="th-TH" sz="2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ปฏิบัติตามแผนภูมิที่ </a:t>
            </a:r>
            <a:r>
              <a:rPr lang="th-TH" sz="2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th-TH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9636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7773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252520" cy="51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6363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60717"/>
            <a:ext cx="9144000" cy="844859"/>
          </a:xfrm>
          <a:solidFill>
            <a:srgbClr val="0000FF"/>
          </a:solidFill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th-TH" sz="32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การเก็บเสมหะ และ ขนส่งเสมหะ </a:t>
            </a:r>
            <a:endParaRPr lang="en-US" sz="3200" dirty="0">
              <a:solidFill>
                <a:schemeClr val="bg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9582"/>
            <a:ext cx="8435280" cy="3672408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th-TH" sz="2000" dirty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การเก็บเสมหะที่ถูกต้องและการขนส่งเสมหะไปยังห้องปฏิบัติการ</a:t>
            </a:r>
            <a:r>
              <a:rPr lang="th-TH" sz="2000" b="1" dirty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ที่ใช้เวลาไม่เกิน</a:t>
            </a:r>
            <a:r>
              <a:rPr lang="en-US" sz="2000" b="1" dirty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2 </a:t>
            </a:r>
            <a:r>
              <a:rPr lang="th-TH" sz="2000" b="1" dirty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วัน </a:t>
            </a:r>
            <a:r>
              <a:rPr lang="th-TH" sz="2000" dirty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เป็นสิ่ง</a:t>
            </a:r>
            <a:r>
              <a:rPr lang="th-TH" sz="2000" dirty="0" err="1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สาคัญ</a:t>
            </a:r>
            <a:r>
              <a:rPr lang="th-TH" sz="2000" dirty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มาก เพื่อมั่นใจว่าผลการตรวจถูกต้อง</a:t>
            </a:r>
            <a:r>
              <a:rPr lang="en-US" sz="2000" dirty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(Accurate) </a:t>
            </a:r>
            <a:r>
              <a:rPr lang="th-TH" sz="2000" dirty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และผลตรวจมีความน่าเชื่อถือ</a:t>
            </a:r>
            <a:r>
              <a:rPr lang="en-US" sz="2000" dirty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(Reliable) </a:t>
            </a:r>
            <a:r>
              <a:rPr lang="th-TH" sz="2000" dirty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โดยมีรายละเอียดดังนี้</a:t>
            </a:r>
            <a:r>
              <a:rPr lang="en-US" sz="2000" dirty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en-US" sz="2000" dirty="0" smtClean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spcAft>
                <a:spcPts val="0"/>
              </a:spcAft>
            </a:pPr>
            <a:endParaRPr lang="en-US" sz="2000" dirty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spcAft>
                <a:spcPts val="0"/>
              </a:spcAft>
            </a:pPr>
            <a:r>
              <a:rPr lang="th-TH" sz="2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การอธิบายผู้ป่วยให้เก็บเสมหะหลังตื่นนอนตอนเช้าให้ถูกต้องดังนี้ </a:t>
            </a:r>
            <a:endParaRPr lang="en-US" sz="2000" dirty="0">
              <a:solidFill>
                <a:srgbClr val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spcAft>
                <a:spcPts val="155"/>
              </a:spcAft>
            </a:pPr>
            <a:r>
              <a:rPr lang="en-US" sz="2000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 </a:t>
            </a:r>
            <a:r>
              <a:rPr lang="th-TH" sz="2000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หลังตื่นนอนตอนเช้าก่อนล้างหน้าแปรงฟัน ให้บ้วนปากด้วยน้าเปล่า</a:t>
            </a:r>
            <a:r>
              <a:rPr lang="en-US" sz="2000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>
              <a:spcAft>
                <a:spcPts val="155"/>
              </a:spcAft>
            </a:pPr>
            <a:r>
              <a:rPr lang="en-US" sz="2000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 </a:t>
            </a:r>
            <a:r>
              <a:rPr lang="th-TH" sz="2000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ไอ ลึกๆ</a:t>
            </a:r>
            <a:r>
              <a:rPr lang="en-US" sz="2000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3-4 </a:t>
            </a:r>
            <a:r>
              <a:rPr lang="th-TH" sz="2000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ครั้ง แล้วขากเสมหะใส่ตลับเสมหะที่ให้ไว้</a:t>
            </a:r>
            <a:r>
              <a:rPr lang="en-US" sz="2000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>
              <a:spcAft>
                <a:spcPts val="155"/>
              </a:spcAft>
            </a:pPr>
            <a:r>
              <a:rPr lang="en-US" sz="2000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3. </a:t>
            </a:r>
            <a:r>
              <a:rPr lang="th-TH" sz="2000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ให้ขากเสมหะนอกบ้าน ที่โล่งแจ้ง แสงแดดส่องถึง และห่างไกลผู้คน ห้ามขากเสมหะในห้องน้า หรือในห้องนอน</a:t>
            </a:r>
            <a:r>
              <a:rPr lang="en-US" sz="2000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>
              <a:spcAft>
                <a:spcPts val="0"/>
              </a:spcAft>
            </a:pPr>
            <a:r>
              <a:rPr lang="en-US" sz="2000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4. </a:t>
            </a:r>
            <a:r>
              <a:rPr lang="th-TH" sz="2000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ปิดฝาตลับเสมหะให้แน่น นาตลับเสมหะใส่ถุงพลาสติกที่ให้ไว้ ปิดฝากถุงให้แน่นและรีบนามาส่งให้ห้องตรวจที่โรงพยาบาล</a:t>
            </a:r>
            <a:r>
              <a:rPr lang="en-US" sz="2000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en-US" sz="2000" dirty="0">
              <a:solidFill>
                <a:srgbClr val="00000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1667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60717"/>
            <a:ext cx="9144000" cy="844859"/>
          </a:xfrm>
          <a:solidFill>
            <a:srgbClr val="0000FF"/>
          </a:solidFill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th-TH" sz="2400" b="1" dirty="0">
                <a:solidFill>
                  <a:schemeClr val="bg1"/>
                </a:solidFill>
                <a:latin typeface="Angsana New"/>
                <a:ea typeface="Calibri"/>
                <a:cs typeface="Tahoma"/>
              </a:rPr>
              <a:t>ขั้นตอนการจัดเก็บตลับที่มีเสมหะ ที่ห้องปฏิบัติการของโรงพยาบาล </a:t>
            </a:r>
            <a:endParaRPr lang="en-US" sz="2400" dirty="0">
              <a:solidFill>
                <a:schemeClr val="bg1"/>
              </a:solidFill>
              <a:effectLst/>
              <a:latin typeface="Angsana New"/>
              <a:ea typeface="Calibri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9582"/>
            <a:ext cx="8435280" cy="3672408"/>
          </a:xfrm>
        </p:spPr>
        <p:txBody>
          <a:bodyPr>
            <a:noAutofit/>
          </a:bodyPr>
          <a:lstStyle/>
          <a:p>
            <a:pPr>
              <a:spcAft>
                <a:spcPts val="165"/>
              </a:spcAft>
            </a:pPr>
            <a:r>
              <a:rPr lang="en-US" sz="28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 </a:t>
            </a:r>
            <a:r>
              <a:rPr lang="th-TH" sz="28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ปิดฝาตลับเสมหะให้แน่น สนิท</a:t>
            </a:r>
            <a:r>
              <a:rPr lang="en-US" sz="28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>
              <a:spcAft>
                <a:spcPts val="165"/>
              </a:spcAft>
            </a:pPr>
            <a:r>
              <a:rPr lang="en-US" sz="28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 </a:t>
            </a:r>
            <a:r>
              <a:rPr lang="th-TH" sz="2800" b="1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นำตลับ</a:t>
            </a:r>
            <a:r>
              <a:rPr lang="th-TH" sz="28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เสมหะใส่ถุงซิ</a:t>
            </a:r>
            <a:r>
              <a:rPr lang="th-TH" sz="2800" b="1" dirty="0" err="1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บล๊อก</a:t>
            </a:r>
            <a:r>
              <a:rPr lang="th-TH" sz="28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และเก็บแช่ในตู้เย็นอุณหภูมิ</a:t>
            </a:r>
            <a:r>
              <a:rPr lang="en-US" sz="28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2-8 </a:t>
            </a:r>
            <a:r>
              <a:rPr lang="th-TH" sz="28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องศาเซลเซียสทันที</a:t>
            </a:r>
            <a:r>
              <a:rPr lang="en-US" sz="28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>
              <a:spcAft>
                <a:spcPts val="0"/>
              </a:spcAft>
            </a:pPr>
            <a:r>
              <a:rPr lang="en-US" sz="28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3. </a:t>
            </a:r>
            <a:r>
              <a:rPr lang="th-TH" sz="28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เสมหะที่ส่งให้</a:t>
            </a:r>
            <a:r>
              <a:rPr lang="th-TH" sz="2800" b="1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สำนัก</a:t>
            </a:r>
            <a:r>
              <a:rPr lang="th-TH" sz="28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วัณโรค สามารถเก็บไว้ในตู้เย็นได้ไม่เกิน</a:t>
            </a:r>
            <a:r>
              <a:rPr lang="en-US" sz="28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2 </a:t>
            </a:r>
            <a:r>
              <a:rPr lang="th-TH" sz="28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วัน </a:t>
            </a:r>
            <a:endParaRPr lang="en-US" sz="2800" b="1" dirty="0">
              <a:solidFill>
                <a:srgbClr val="00000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1667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60717"/>
            <a:ext cx="9144000" cy="844859"/>
          </a:xfrm>
          <a:solidFill>
            <a:srgbClr val="0000FF"/>
          </a:solidFill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th-TH" sz="2400" b="1" dirty="0">
                <a:solidFill>
                  <a:schemeClr val="bg1"/>
                </a:solidFill>
                <a:ea typeface="Calibri"/>
                <a:cs typeface="Tahoma"/>
              </a:rPr>
              <a:t>ขั้นตอนการส่งตลับที่มีเสมหะให้สานักวัณโรคทางไปรษณีย์ </a:t>
            </a:r>
            <a:endParaRPr lang="en-US" sz="2400" b="1" dirty="0">
              <a:solidFill>
                <a:schemeClr val="bg1"/>
              </a:solidFill>
              <a:effectLst/>
              <a:latin typeface="Angsana New"/>
              <a:ea typeface="Calibri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9582"/>
            <a:ext cx="8435280" cy="3672408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en-US" sz="2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 </a:t>
            </a:r>
            <a:r>
              <a:rPr lang="th-TH" sz="2000" b="1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นำตลับ</a:t>
            </a:r>
            <a:r>
              <a:rPr lang="th-TH" sz="2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เสมหะที่อยู่ในถุง</a:t>
            </a:r>
            <a:r>
              <a:rPr lang="th-TH" sz="2000" b="1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ซิ</a:t>
            </a:r>
            <a:r>
              <a:rPr lang="en-US" sz="2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Zip Lock </a:t>
            </a:r>
            <a:r>
              <a:rPr lang="th-TH" sz="2000" b="1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ออก</a:t>
            </a:r>
            <a:r>
              <a:rPr lang="th-TH" sz="2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จากตู้เย็น</a:t>
            </a:r>
            <a:r>
              <a:rPr lang="en-US" sz="2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>
              <a:spcAft>
                <a:spcPts val="0"/>
              </a:spcAft>
            </a:pPr>
            <a:r>
              <a:rPr lang="en-US" sz="2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 </a:t>
            </a:r>
            <a:r>
              <a:rPr lang="th-TH" sz="2000" b="1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นำถุง</a:t>
            </a:r>
            <a:r>
              <a:rPr lang="en-US" sz="2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Zip Lock </a:t>
            </a:r>
            <a:r>
              <a:rPr lang="th-TH" sz="2000" b="1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ที่</a:t>
            </a:r>
            <a:r>
              <a:rPr lang="th-TH" sz="2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มีตลับเสมหะใส่ในถุงกันกระแทก โดยถุงกันกระแทก</a:t>
            </a:r>
            <a:r>
              <a:rPr lang="en-US" sz="2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1 </a:t>
            </a:r>
            <a:r>
              <a:rPr lang="th-TH" sz="2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ถุงสามารถใส่ตลับเสมหะได้</a:t>
            </a:r>
            <a:r>
              <a:rPr lang="en-US" sz="2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1-4 </a:t>
            </a:r>
            <a:r>
              <a:rPr lang="th-TH" sz="2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ตลับ ขึ้นอยู่กับ</a:t>
            </a:r>
            <a:r>
              <a:rPr lang="th-TH" sz="2000" b="1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จำนวน</a:t>
            </a:r>
            <a:r>
              <a:rPr lang="th-TH" sz="2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ตลับเสมหะที่จัดส่งภายใน</a:t>
            </a:r>
            <a:r>
              <a:rPr lang="en-US" sz="2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1 </a:t>
            </a:r>
            <a:r>
              <a:rPr lang="th-TH" sz="2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สัปดาห์</a:t>
            </a:r>
            <a:r>
              <a:rPr lang="en-US" sz="2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000" b="1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h-TH" sz="2000" b="1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นำเอกสารใส่ในถุง</a:t>
            </a:r>
            <a:r>
              <a:rPr lang="en-US" sz="2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Zip Lock </a:t>
            </a:r>
            <a:r>
              <a:rPr lang="th-TH" sz="2000" b="1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อีกใบและใส่ไป</a:t>
            </a:r>
            <a:r>
              <a:rPr lang="th-TH" sz="2000" b="1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พร้อมกับถุง</a:t>
            </a:r>
            <a:r>
              <a:rPr lang="th-TH" sz="2000" b="1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กันกระแทก</a:t>
            </a:r>
            <a:r>
              <a:rPr lang="en-US" sz="2000" b="1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en-US" sz="2000" b="1" dirty="0">
              <a:solidFill>
                <a:srgbClr val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spcAft>
                <a:spcPts val="0"/>
              </a:spcAft>
            </a:pPr>
            <a:r>
              <a:rPr lang="en-US" sz="2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3. </a:t>
            </a:r>
            <a:r>
              <a:rPr lang="th-TH" sz="2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ปิดปากถุงกันกระแทกให้สนิท และปิดทับ</a:t>
            </a:r>
            <a:r>
              <a:rPr lang="th-TH" sz="2000" b="1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ด้วย </a:t>
            </a:r>
            <a:r>
              <a:rPr lang="th-TH" sz="2000" b="1" dirty="0" err="1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สก๊อต</a:t>
            </a:r>
            <a:r>
              <a:rPr lang="th-TH" sz="2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เทปอีกชั้น</a:t>
            </a:r>
            <a:r>
              <a:rPr lang="en-US" sz="2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>
              <a:spcAft>
                <a:spcPts val="0"/>
              </a:spcAft>
            </a:pPr>
            <a:r>
              <a:rPr lang="en-US" sz="2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4. </a:t>
            </a:r>
            <a:r>
              <a:rPr lang="th-TH" sz="2000" b="1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จัดส่ง</a:t>
            </a:r>
            <a:r>
              <a:rPr lang="th-TH" sz="2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ระบบ</a:t>
            </a:r>
            <a:r>
              <a:rPr lang="en-US" sz="2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EMS </a:t>
            </a:r>
            <a:r>
              <a:rPr lang="th-TH" sz="2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โดยเก็บเงินปลายทาง </a:t>
            </a:r>
            <a:r>
              <a:rPr lang="th-TH" sz="2000" b="1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การนำส่งก่อน 10.00 น พัสดุ</a:t>
            </a:r>
            <a:r>
              <a:rPr lang="th-TH" sz="2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จะมาถึง</a:t>
            </a:r>
            <a:r>
              <a:rPr lang="th-TH" sz="2000" b="1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ห้องปฏิบัติการของสำนัก</a:t>
            </a:r>
            <a:r>
              <a:rPr lang="th-TH" sz="2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วัณโรค</a:t>
            </a:r>
            <a:r>
              <a:rPr lang="th-TH" sz="2000" b="1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ภายในวันเดียวกับที่ส่ง</a:t>
            </a:r>
            <a:r>
              <a:rPr lang="en-US" sz="2000" b="1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en-US" sz="2000" b="1" dirty="0">
              <a:solidFill>
                <a:srgbClr val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หมายเหตุ </a:t>
            </a:r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สำนัก</a:t>
            </a:r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วัณโรคจัดส่งถุง</a:t>
            </a:r>
            <a:r>
              <a:rPr lang="en-US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Zip Lock </a:t>
            </a:r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และถุงกันกระแทก และสติ๊กเกอร์ที่ใช้ปิดบนกล่องพัสดุซึ่งระบุที่อยู่สานักวัณโรคให้โรงพยาบาลเป้าหมายทุกแห่ง</a:t>
            </a:r>
            <a:endParaRPr lang="en-US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1343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ขั้นตอนการ </a:t>
            </a:r>
            <a:r>
              <a:rPr lang="en-US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packing </a:t>
            </a:r>
            <a:r>
              <a:rPr lang="th-TH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ก่อนนำเสมหะส่ง </a:t>
            </a:r>
            <a:r>
              <a:rPr lang="en-US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EMS</a:t>
            </a:r>
            <a:br>
              <a:rPr lang="en-US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โดยเก็บเงินปลายทาง</a:t>
            </a:r>
            <a:endParaRPr lang="th-TH" sz="3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" name="ตัวแทนเนื้อหา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383618"/>
            <a:ext cx="1800200" cy="1134126"/>
          </a:xfrm>
        </p:spPr>
      </p:pic>
      <p:pic>
        <p:nvPicPr>
          <p:cNvPr id="1026" name="Picture 2" descr="H:\New folder\IMG_655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383618"/>
            <a:ext cx="1800200" cy="113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H:\New folder\IMG_655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0990" y="1383618"/>
            <a:ext cx="1843179" cy="113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:\New folder\IMG_655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484" y="1383618"/>
            <a:ext cx="2216956" cy="113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H:\New folder\IMG_655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118779"/>
            <a:ext cx="1872208" cy="1188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:\New folder\IMG_655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0990" y="3118779"/>
            <a:ext cx="1987195" cy="1188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:\New folder\IMG_6560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485" y="3118779"/>
            <a:ext cx="2216955" cy="1188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27584" y="2193709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endParaRPr lang="th-TH" sz="12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55776" y="2193709"/>
            <a:ext cx="14401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endParaRPr lang="th-TH" sz="12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11960" y="2193709"/>
            <a:ext cx="5040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endParaRPr lang="th-TH" sz="12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72200" y="2193709"/>
            <a:ext cx="6480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  <a:endParaRPr lang="th-TH" sz="12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5536" y="4029913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</a:t>
            </a:r>
            <a:endParaRPr lang="th-TH" sz="12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32" name="Picture 8" descr="G:\DCIM\111CANON\IMG_6561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118779"/>
            <a:ext cx="1872208" cy="1188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483768" y="4029913"/>
            <a:ext cx="6840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6</a:t>
            </a:r>
            <a:endParaRPr lang="th-TH" sz="12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63988" y="4029913"/>
            <a:ext cx="6985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7</a:t>
            </a:r>
            <a:endParaRPr lang="th-TH" sz="12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72200" y="4029913"/>
            <a:ext cx="6480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8</a:t>
            </a:r>
            <a:endParaRPr lang="th-TH" sz="12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4515967"/>
            <a:ext cx="8280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หมายเหตุ  </a:t>
            </a:r>
            <a:r>
              <a:rPr lang="th-TH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กรณีที่ตรวจ </a:t>
            </a:r>
            <a:r>
              <a:rPr lang="en-US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AFB </a:t>
            </a:r>
            <a:r>
              <a:rPr lang="th-TH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ทราบผลแล้วต้องการเก็บเสมหะในตู้เย็นให้ </a:t>
            </a:r>
            <a:r>
              <a:rPr lang="en-US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packing </a:t>
            </a:r>
            <a:r>
              <a:rPr lang="th-TH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ถึงขั้นตอนที่ 3 แล้วเก็บที่ตู้เย็น เมื่อจะนำส่งให้ดำเนินการขั้นตอน 4-8</a:t>
            </a:r>
            <a:endParaRPr lang="th-TH" sz="1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982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ค่าตอบแทน</a:t>
            </a:r>
            <a:endParaRPr lang="th-TH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059583"/>
            <a:ext cx="8229600" cy="353504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Ø"/>
            </a:pPr>
            <a:endParaRPr lang="en-US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ให้ผู้สัมภาษณ์ผู้ป่วยใหม่พร้อมกับให้ผู้ป่วยลงนามใน 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consent form </a:t>
            </a:r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จำนวน 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25 </a:t>
            </a:r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บาท/ราย </a:t>
            </a:r>
          </a:p>
          <a:p>
            <a:pPr>
              <a:buFont typeface="Wingdings" pitchFamily="2" charset="2"/>
              <a:buChar char="Ø"/>
            </a:pPr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ให้กับเจ้าหน้าที่ห้องปฏิบัติการของโรงพยาบาลเก็บเสมหะส่งตรวจพร้อมเอกสาร จำนวน 25 บาท/ราย</a:t>
            </a:r>
          </a:p>
          <a:p>
            <a:pPr>
              <a:buFont typeface="Wingdings" pitchFamily="2" charset="2"/>
              <a:buChar char="Ø"/>
            </a:pPr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การเบิกค่าตอบแทนรอบที่ 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 </a:t>
            </a:r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เอกสารสำคัญส่งถึงคุณทิพประพา </a:t>
            </a:r>
            <a:r>
              <a:rPr lang="th-TH" sz="20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สำนักวัณโรค </a:t>
            </a:r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ภายในวันที่ 15 พ.ย. 2560 และรอบที่ 2 </a:t>
            </a:r>
            <a:r>
              <a:rPr lang="th-TH" sz="20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ภายในวันที่ </a:t>
            </a:r>
            <a:r>
              <a:rPr lang="th-TH" sz="20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 ธ.ค. </a:t>
            </a:r>
            <a:r>
              <a:rPr lang="th-TH" sz="20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2560 </a:t>
            </a:r>
            <a:endParaRPr lang="th-TH" sz="2000" dirty="0" smtClean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เอกสารสำคัญประกอบด้วย ลายเซ็นในใบสำคัญรับเงิน พร้อมสำเนาบัตรประชาชนที่ขีดคร่าและระบุใช้ในโครงการ 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DRS 5 </a:t>
            </a:r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พร้อมรับรองสำเนาถูกต้องของทั้งผู้สัมภาษณ์และ 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Lab</a:t>
            </a:r>
            <a:endParaRPr lang="th-TH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ให้เลขที่ บ/ช ของบุคคลใดบุคคลหนึ่งเพื่อประหยัดค่าโอนจากผู้รับในแต่ละครั้งของการโอน</a:t>
            </a:r>
            <a:endParaRPr lang="th-TH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8566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-13692"/>
            <a:ext cx="8229600" cy="857250"/>
          </a:xfrm>
        </p:spPr>
        <p:txBody>
          <a:bodyPr>
            <a:normAutofit/>
          </a:bodyPr>
          <a:lstStyle/>
          <a:p>
            <a:r>
              <a:rPr lang="th-TH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ผลการสำรวจที่ผ่านมา </a:t>
            </a:r>
            <a:r>
              <a:rPr lang="en-US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4 </a:t>
            </a:r>
            <a:r>
              <a:rPr lang="th-TH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ครั้ง</a:t>
            </a:r>
            <a:endParaRPr lang="en-US" sz="3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1506"/>
            <a:ext cx="8712968" cy="4326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737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107139"/>
            <a:ext cx="9144000" cy="597681"/>
          </a:xfrm>
          <a:solidFill>
            <a:srgbClr val="0000FF"/>
          </a:solidFill>
        </p:spPr>
        <p:txBody>
          <a:bodyPr>
            <a:noAutofit/>
          </a:bodyPr>
          <a:lstStyle/>
          <a:p>
            <a:r>
              <a:rPr lang="th-TH" sz="28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การตรวจวินิจฉัยทางห้องปฏิบัติการสำนักวัณโรค</a:t>
            </a:r>
            <a:endParaRPr lang="th-TH" sz="28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750081"/>
            <a:ext cx="8501122" cy="4305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28596" y="1553759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en-US" sz="6600" b="1" dirty="0" smtClean="0"/>
              <a:t>Thank you</a:t>
            </a:r>
            <a:endParaRPr lang="th-TH" sz="6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160718"/>
            <a:ext cx="9144000" cy="750099"/>
          </a:xfrm>
          <a:solidFill>
            <a:srgbClr val="0000FF"/>
          </a:solidFill>
        </p:spPr>
        <p:txBody>
          <a:bodyPr>
            <a:noAutofit/>
          </a:bodyPr>
          <a:lstStyle/>
          <a:p>
            <a:r>
              <a:rPr lang="th-TH" sz="5400" b="1" dirty="0" smtClean="0">
                <a:solidFill>
                  <a:schemeClr val="bg1"/>
                </a:solidFill>
              </a:rPr>
              <a:t/>
            </a:r>
            <a:br>
              <a:rPr lang="th-TH" sz="5400" b="1" dirty="0" smtClean="0">
                <a:solidFill>
                  <a:schemeClr val="bg1"/>
                </a:solidFill>
              </a:rPr>
            </a:br>
            <a:r>
              <a:rPr lang="th-TH" sz="3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วัตถุประสงค์</a:t>
            </a:r>
            <a:r>
              <a:rPr lang="en-US" sz="36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36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en-US" sz="36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951571"/>
            <a:ext cx="8543956" cy="3394472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th-TH" b="1" dirty="0">
                <a:latin typeface="Tahoma" pitchFamily="34" charset="0"/>
                <a:ea typeface="Tahoma" pitchFamily="34" charset="0"/>
                <a:cs typeface="Tahoma" pitchFamily="34" charset="0"/>
              </a:rPr>
              <a:t>วัตถุประสงค์หลักของ</a:t>
            </a:r>
            <a:r>
              <a:rPr lang="th-TH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โครงการวิจัย</a:t>
            </a:r>
            <a:endParaRPr lang="en-US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>
              <a:buNone/>
            </a:pPr>
            <a:r>
              <a:rPr lang="en-US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เพื่อหาความชุกของวัณโรคดื้อยาหลาย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ขนานในผู้ป่วยวัณโรครายใหม่ </a:t>
            </a:r>
            <a:r>
              <a:rPr lang="en-GB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en-US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MDR-TB among new cases)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ของประเทศ</a:t>
            </a:r>
          </a:p>
          <a:p>
            <a:pPr marL="0" indent="0">
              <a:buNone/>
            </a:pPr>
            <a:endParaRPr lang="en-US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th-TH" sz="2800" b="1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วัตถุประสงค์รองของการ</a:t>
            </a:r>
            <a:r>
              <a:rPr lang="th-TH" sz="28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ศึกษาวิจัย</a:t>
            </a:r>
            <a:endParaRPr lang="en-US" sz="2800" b="1" dirty="0" smtClean="0">
              <a:solidFill>
                <a:srgbClr val="0070C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lvl="0" indent="0">
              <a:buNone/>
            </a:pPr>
            <a:r>
              <a:rPr lang="en-US" sz="2800" b="1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th-TH" sz="2400" b="1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2000" b="1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เพื่อหาความชุกของวัณโรคดื้อยาหลาย</a:t>
            </a:r>
            <a:r>
              <a:rPr lang="th-TH" sz="20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ขนานที่เคยรับการรักษาวัณโรคมาก่อน </a:t>
            </a:r>
            <a:r>
              <a:rPr lang="en-US" sz="20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(MDR-TB </a:t>
            </a:r>
            <a:r>
              <a:rPr lang="en-US" sz="2000" b="1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among </a:t>
            </a:r>
            <a:r>
              <a:rPr lang="en-US" sz="20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previously treated  cases)</a:t>
            </a:r>
            <a:r>
              <a:rPr lang="th-TH" sz="2000" b="1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ของประเทศ</a:t>
            </a:r>
          </a:p>
        </p:txBody>
      </p:sp>
    </p:spTree>
    <p:extLst>
      <p:ext uri="{BB962C8B-B14F-4D97-AF65-F5344CB8AC3E}">
        <p14:creationId xmlns:p14="http://schemas.microsoft.com/office/powerpoint/2010/main" val="3729772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141480"/>
            <a:ext cx="9140350" cy="540060"/>
          </a:xfrm>
          <a:solidFill>
            <a:srgbClr val="0000FF"/>
          </a:solidFill>
        </p:spPr>
        <p:txBody>
          <a:bodyPr>
            <a:noAutofit/>
          </a:bodyPr>
          <a:lstStyle/>
          <a:p>
            <a:r>
              <a:rPr lang="th-TH" sz="28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28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8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การสุ่มกลุ่มตัวอย่างและโรงพยาบาลเป้าหมาย</a:t>
            </a:r>
            <a:r>
              <a:rPr lang="en-US" sz="28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28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en-US" sz="28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113588"/>
            <a:ext cx="8543956" cy="3618402"/>
          </a:xfrm>
        </p:spPr>
        <p:txBody>
          <a:bodyPr>
            <a:normAutofit fontScale="700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ใช้ฐานข้อมูลผู้ป่วยวัณโรครายใหม่เสมหะพบเชื้อที่ถูกรายงานในโปรแกรม </a:t>
            </a:r>
            <a:r>
              <a:rPr lang="en-US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TBCM 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ปีงบประมาณ 2559 ดึงข้อมูล ณ วันที่ 4 ก.พ. 2560 จำนวน 28894 ราย จากโรงพยาบาล 735 แห่ง </a:t>
            </a:r>
          </a:p>
          <a:p>
            <a:pPr>
              <a:buFont typeface="Wingdings" pitchFamily="2" charset="2"/>
              <a:buChar char="Ø"/>
            </a:pP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การสุ่มตัวอย่างคำนวณใช้การแบ่งชั้นของขนาดโรงพยาบาลตามจำนวนผู้ป่วยออกเป็น 5 ชั้น มีผู้ป่วยดังนี้ </a:t>
            </a:r>
          </a:p>
          <a:p>
            <a:pPr marL="0" indent="0">
              <a:buNone/>
            </a:pP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1) 10-19 ราย</a:t>
            </a:r>
          </a:p>
          <a:p>
            <a:pPr marL="0" indent="0">
              <a:buNone/>
            </a:pP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2) 20-29 ราย</a:t>
            </a:r>
          </a:p>
          <a:p>
            <a:pPr marL="0" indent="0">
              <a:buNone/>
            </a:pP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3) 30-39 ราย</a:t>
            </a:r>
          </a:p>
          <a:p>
            <a:pPr marL="0" indent="0">
              <a:buNone/>
            </a:pP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4) 50-59 ราย</a:t>
            </a:r>
          </a:p>
          <a:p>
            <a:pPr marL="0" indent="0">
              <a:buNone/>
            </a:pP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5) </a:t>
            </a:r>
            <a:r>
              <a:rPr lang="en-US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&gt;60 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ราย</a:t>
            </a:r>
          </a:p>
          <a:p>
            <a:pPr marL="0" indent="0">
              <a:buNone/>
            </a:pP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โดยในแต่ละชั้นสุ่มเลือกตาม </a:t>
            </a:r>
            <a:r>
              <a:rPr lang="th-TH" sz="2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สคร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12 แห่ง </a:t>
            </a:r>
            <a:r>
              <a:rPr lang="th-TH" sz="2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และสป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คม.ๆ ใดมีผู้ป่วยถูกรายงานมาก มีโอกาสที่โรงพยาบาลในพื้นที่จะถูกสุ่มเลือก</a:t>
            </a:r>
            <a:r>
              <a:rPr lang="th-TH" sz="2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ได้มาก</a:t>
            </a:r>
            <a:endParaRPr lang="en-US" sz="2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th-TH" sz="28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จำนวนผู้ป่วยใหม่ที่ถูกสุ่มเลือกทั้งหมดคือ 1764 ราย จาก รพ.</a:t>
            </a:r>
            <a:r>
              <a:rPr lang="en-US" sz="28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28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สังกัดกระทรวงสาธารณสุข 100 แห่ง</a:t>
            </a:r>
            <a:r>
              <a:rPr lang="en-US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endParaRPr lang="th-TH" sz="2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 typeface="Wingdings" pitchFamily="2" charset="2"/>
              <a:buChar char="Ø"/>
            </a:pPr>
            <a:endParaRPr lang="en-US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331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249492"/>
            <a:ext cx="9144000" cy="702078"/>
          </a:xfrm>
          <a:solidFill>
            <a:srgbClr val="0000FF"/>
          </a:solidFill>
        </p:spPr>
        <p:txBody>
          <a:bodyPr>
            <a:noAutofit/>
          </a:bodyPr>
          <a:lstStyle/>
          <a:p>
            <a:r>
              <a:rPr lang="th-TH" sz="3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3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8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เกณฑ์</a:t>
            </a:r>
            <a:r>
              <a:rPr lang="th-TH" sz="28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การนับผู้ป่วยเข้า</a:t>
            </a:r>
            <a:r>
              <a:rPr lang="th-TH" sz="28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โครงการ </a:t>
            </a:r>
            <a:r>
              <a:rPr lang="en-US" sz="28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(Eligible criteria)</a:t>
            </a:r>
            <a:r>
              <a:rPr lang="th-TH" sz="3200" b="1" dirty="0" smtClean="0">
                <a:solidFill>
                  <a:schemeClr val="bg1"/>
                </a:solidFill>
              </a:rPr>
              <a:t/>
            </a:r>
            <a:br>
              <a:rPr lang="th-TH" sz="3200" b="1" dirty="0" smtClean="0">
                <a:solidFill>
                  <a:schemeClr val="bg1"/>
                </a:solidFill>
              </a:rPr>
            </a:br>
            <a:endParaRPr lang="en-US" sz="32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437625"/>
            <a:ext cx="8543956" cy="2908418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th-TH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อายุตั้งแต่ 18 ปี เป็นผู้ป่วยไทย ไม่ใช่ไทย ผู้ป่วยทุกสิทธิการรักษา รวมทั้งผู้ที่ไม่มีสิทธิการรักษาและผู้ป่วยในเรือนจำ</a:t>
            </a:r>
            <a:endParaRPr lang="en-US" sz="2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th-TH" sz="28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มีผลการตรวจเสมหะด้วยกล้องจุลทรรศน์ เพื่อการวินิจฉัยและผลการตรวจพบเชื้อ </a:t>
            </a:r>
            <a:r>
              <a:rPr lang="en-US" sz="28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(AFB positive)</a:t>
            </a:r>
            <a:endParaRPr lang="th-TH" sz="28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331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60717"/>
            <a:ext cx="9144000" cy="844859"/>
          </a:xfrm>
          <a:solidFill>
            <a:srgbClr val="0000FF"/>
          </a:solidFill>
        </p:spPr>
        <p:txBody>
          <a:bodyPr>
            <a:noAutofit/>
          </a:bodyPr>
          <a:lstStyle/>
          <a:p>
            <a:pPr algn="ctr"/>
            <a:r>
              <a:rPr lang="th-TH" sz="28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คำจำกัดความของผู้ป่วยใหม่และผู้ป่วยเคยรักษามาก่อน</a:t>
            </a:r>
            <a:endParaRPr lang="th-TH" sz="28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9582"/>
            <a:ext cx="8435280" cy="367240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h-TH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ผู้ป่วยวัณโรคปอดใหม่</a:t>
            </a:r>
            <a:endParaRPr lang="en-US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None/>
            </a:pPr>
            <a:r>
              <a:rPr lang="th-TH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th-TH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เป็นผู้ป่วยวัณโรคปอดตรวจพบใหม่ที่มีอายุ </a:t>
            </a:r>
            <a:r>
              <a:rPr lang="th-TH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≥1</a:t>
            </a:r>
            <a:r>
              <a:rPr lang="en-US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  <a:r>
              <a:rPr lang="th-TH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ปี ขึ้นไป</a:t>
            </a:r>
            <a:endParaRPr lang="en-US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None/>
            </a:pPr>
            <a:r>
              <a:rPr lang="th-TH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	2. เป็นผู้ป่วยวัณโรคปอดที่ไม่เคยได้รับการรักษาวัณโรคมาก่อน หรือ</a:t>
            </a:r>
            <a:endParaRPr lang="en-US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None/>
            </a:pPr>
            <a:r>
              <a:rPr lang="th-TH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3. ได้รับยารักษาวัณโรคมาไม่เกิน 1 เดือน</a:t>
            </a:r>
            <a:endParaRPr lang="en-US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None/>
            </a:pPr>
            <a:r>
              <a:rPr lang="th-TH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4. ตรวจเสมหะพบเชื้อ </a:t>
            </a:r>
            <a:r>
              <a:rPr lang="en-US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AFB scanty, </a:t>
            </a:r>
            <a:r>
              <a:rPr lang="th-TH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th-TH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</a:t>
            </a:r>
            <a:r>
              <a:rPr lang="en-US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th-TH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2+ และ/หรือ 3+ โดยวิธีย้อมสี </a:t>
            </a:r>
            <a:r>
              <a:rPr lang="en-US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8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Ziehl-Neelsen</a:t>
            </a:r>
            <a:r>
              <a:rPr lang="en-US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US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None/>
            </a:pPr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ผู้ป่วย</a:t>
            </a:r>
            <a:r>
              <a:rPr lang="th-TH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วัณโรคปอดเก่า และ/หรือ กำลังรักษา</a:t>
            </a:r>
            <a:endParaRPr lang="en-US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None/>
            </a:pPr>
            <a:r>
              <a:rPr lang="th-TH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th-TH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ผู้ป่วยที่มีผลการรักษาล้มเหลว</a:t>
            </a:r>
            <a:endParaRPr lang="en-US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None/>
            </a:pPr>
            <a:r>
              <a:rPr lang="th-TH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2. ผู้ป่วยที่กลับเป็นวัณโรคซ้ำ</a:t>
            </a:r>
            <a:endParaRPr lang="en-US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None/>
            </a:pPr>
            <a:r>
              <a:rPr lang="th-TH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3. ผู้ป่วยที่เป็นวัณโรคประเภท </a:t>
            </a:r>
            <a:r>
              <a:rPr lang="en-US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TAD (Treatment After Default)</a:t>
            </a:r>
          </a:p>
          <a:p>
            <a:pPr>
              <a:buNone/>
            </a:pPr>
            <a:r>
              <a:rPr lang="th-TH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4. ผู้ป่วยกำลังรักษาและมีผลเสมหะบวกในเดือนที่ 2/3 และ/หรือ เดือนที่ 4/5</a:t>
            </a:r>
            <a:endParaRPr lang="en-US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None/>
            </a:pPr>
            <a:r>
              <a:rPr lang="th-TH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5. เป็นผู้ป่วยวัณโรคตรวจเสมหะพบเชื้อ </a:t>
            </a:r>
            <a:r>
              <a:rPr lang="en-US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AFB </a:t>
            </a:r>
            <a:r>
              <a:rPr lang="th-TH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scanty, </a:t>
            </a:r>
            <a:r>
              <a:rPr lang="th-TH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1+</a:t>
            </a:r>
            <a:r>
              <a:rPr lang="en-US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th-TH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2+ และ/หรือ 3+ โดยวิธีย้อมสี </a:t>
            </a:r>
            <a:r>
              <a:rPr lang="en-US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Ziehl-Neelsen</a:t>
            </a:r>
            <a:r>
              <a:rPr lang="en-US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US" sz="18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None/>
            </a:pPr>
            <a:r>
              <a:rPr lang="en-US" sz="2000" dirty="0" smtClean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***</a:t>
            </a:r>
            <a:r>
              <a:rPr lang="th-TH" sz="2000" dirty="0" smtClean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การตรวจสอบว่า เคยรักษาหรือไม่ อาจเพิ่มการค้นเลข </a:t>
            </a:r>
            <a:r>
              <a:rPr lang="en-US" sz="2000" dirty="0" smtClean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13 </a:t>
            </a:r>
            <a:r>
              <a:rPr lang="th-TH" sz="2000" dirty="0" smtClean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หลัก ในฐานข้อมูล</a:t>
            </a:r>
            <a:endParaRPr lang="en-US" sz="2000" dirty="0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th-TH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72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-10046"/>
            <a:ext cx="8229600" cy="63758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</a:t>
            </a:r>
            <a:r>
              <a:rPr lang="en-US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Total Sampling </a:t>
            </a:r>
            <a:endParaRPr lang="en-US" sz="3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83068085"/>
              </p:ext>
            </p:extLst>
          </p:nvPr>
        </p:nvGraphicFramePr>
        <p:xfrm>
          <a:off x="251520" y="519522"/>
          <a:ext cx="8640960" cy="442823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92088"/>
                <a:gridCol w="5897688"/>
                <a:gridCol w="975592"/>
                <a:gridCol w="975592"/>
              </a:tblGrid>
              <a:tr h="3944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Region 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Province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Total province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Total cases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00058"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Chaing</a:t>
                      </a:r>
                      <a:r>
                        <a:rPr lang="fr-FR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Mai, </a:t>
                      </a:r>
                      <a:r>
                        <a:rPr lang="fr-FR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Chaing</a:t>
                      </a:r>
                      <a:r>
                        <a:rPr lang="fr-FR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Rai, Lampang, </a:t>
                      </a:r>
                      <a:r>
                        <a:rPr lang="fr-FR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Lamphun</a:t>
                      </a:r>
                      <a:r>
                        <a:rPr lang="fr-FR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lang="fr-FR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Phrae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/>
                </a:tc>
              </a:tr>
              <a:tr h="200058"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Phetchaboon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Phitsanulok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Sukhothai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Uttaradit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120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/>
                </a:tc>
              </a:tr>
              <a:tr h="200058"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Chainat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Nakhon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Sawan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Phichit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Uthai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Thani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91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/>
                </a:tc>
              </a:tr>
              <a:tr h="384035"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Ang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Thong,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Nonthaburi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Phathum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Thani</a:t>
                      </a:r>
                      <a:r>
                        <a:rPr lang="en-US" sz="1200" b="1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</a:t>
                      </a:r>
                    </a:p>
                    <a:p>
                      <a:pPr algn="l" fontAlgn="ctr"/>
                      <a:r>
                        <a:rPr lang="en-US" sz="1200" b="1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Phra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Nakhon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Si Ayutthaya, Sing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Buri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137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/>
                </a:tc>
              </a:tr>
              <a:tr h="394415"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Nakhon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Pathom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 Phetchaburi,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Prachuap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Khiri Khan,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Ratchaburi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Samut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Sakhon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Samut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Songkhram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142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/>
                </a:tc>
              </a:tr>
              <a:tr h="492420"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Chachoengsao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Chanthaburi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Prachinburi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Rayong</a:t>
                      </a:r>
                      <a:r>
                        <a:rPr lang="en-US" sz="1200" b="1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</a:t>
                      </a:r>
                    </a:p>
                    <a:p>
                      <a:pPr algn="l" fontAlgn="ctr"/>
                      <a:r>
                        <a:rPr lang="en-US" sz="1200" b="1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Sa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kaeo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/>
                </a:tc>
              </a:tr>
              <a:tr h="200058"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Kalasin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Khonkaen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Roi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Et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186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/>
                </a:tc>
              </a:tr>
              <a:tr h="394415"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Bueng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Kan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Loei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Nakhon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Phanom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Nong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Bua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Lamphu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Nong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Khai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Sakon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Nakhon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Udon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Thani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151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/>
                </a:tc>
              </a:tr>
              <a:tr h="200058"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Burirum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Chaiyaphum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Nakhon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Ratchasima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lang="en-US" sz="1200" b="1" u="none" strike="noStrike" dirty="0" err="1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Surin</a:t>
                      </a:r>
                      <a:r>
                        <a:rPr lang="en-US" sz="1200" b="1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199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/>
                </a:tc>
              </a:tr>
              <a:tr h="200058"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Mukdahan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Sisaket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Ubon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Ratchathani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Yasothon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160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/>
                </a:tc>
              </a:tr>
              <a:tr h="384035"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Chumphon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Krabi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Nakhon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Si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Thammarat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Phang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Nga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Ranong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Surat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Thani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128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/>
                </a:tc>
              </a:tr>
              <a:tr h="200058"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Narathiwat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Pattani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 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Phatthalung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Songkhla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lang="en-US" sz="1200" b="1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Trang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141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/>
                </a:tc>
              </a:tr>
              <a:tr h="3840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IUDP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Bangkok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40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/>
                </a:tc>
              </a:tr>
              <a:tr h="200058">
                <a:tc>
                  <a:txBody>
                    <a:bodyPr/>
                    <a:lstStyle/>
                    <a:p>
                      <a:pPr algn="ctr" fontAlgn="ctr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Total</a:t>
                      </a:r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58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1764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152" marR="7152" marT="5364" marB="0" anchor="ctr">
                    <a:solidFill>
                      <a:schemeClr val="accent6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5357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87474"/>
            <a:ext cx="8229600" cy="637580"/>
          </a:xfrm>
        </p:spPr>
        <p:txBody>
          <a:bodyPr>
            <a:normAutofit/>
          </a:bodyPr>
          <a:lstStyle/>
          <a:p>
            <a:r>
              <a:rPr lang="th-TH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สคร</a:t>
            </a:r>
            <a:r>
              <a:rPr lang="th-TH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lang="en-US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 </a:t>
            </a:r>
            <a:r>
              <a:rPr lang="th-TH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เชียงใหม่</a:t>
            </a:r>
            <a:endParaRPr lang="en-US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33122080"/>
              </p:ext>
            </p:extLst>
          </p:nvPr>
        </p:nvGraphicFramePr>
        <p:xfrm>
          <a:off x="323528" y="735546"/>
          <a:ext cx="8640960" cy="37997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36304"/>
                <a:gridCol w="3672408"/>
                <a:gridCol w="2232248"/>
              </a:tblGrid>
              <a:tr h="5940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Province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Hospital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Total case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9223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Chaing</a:t>
                      </a:r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Mai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จอมทอง,</a:t>
                      </a:r>
                      <a:r>
                        <a:rPr lang="th-TH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รพช</a:t>
                      </a:r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9223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Chaing</a:t>
                      </a:r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Mai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สันทราย</a:t>
                      </a:r>
                      <a:r>
                        <a:rPr lang="th-TH" sz="1500" b="0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</a:t>
                      </a:r>
                      <a:r>
                        <a:rPr lang="th-TH" sz="1500" b="0" u="none" strike="noStrike" dirty="0" err="1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รพช</a:t>
                      </a:r>
                      <a:r>
                        <a:rPr lang="th-TH" sz="1500" b="0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.**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rgbClr val="FFFF00"/>
                    </a:solidFill>
                  </a:tcPr>
                </a:tc>
              </a:tr>
              <a:tr h="57561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Chaing</a:t>
                      </a:r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Rai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เชียงรายประชานุเคราะห์,รพ</a:t>
                      </a:r>
                      <a:r>
                        <a:rPr lang="th-TH" sz="1500" b="0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ศ.**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28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rgbClr val="FFFF00"/>
                    </a:solidFill>
                  </a:tcPr>
                </a:tc>
              </a:tr>
              <a:tr h="29223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Lampang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ลำปาง,รพศ.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28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9223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Lamphun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แม่ทา,</a:t>
                      </a:r>
                      <a:r>
                        <a:rPr lang="th-TH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รพช</a:t>
                      </a:r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9223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Lamphun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ป่าซาง,</a:t>
                      </a:r>
                      <a:r>
                        <a:rPr lang="th-TH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รพช</a:t>
                      </a:r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13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9223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Phrae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หนองม่วงไข่,รพ.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9223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Phrae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เด่นชัย,</a:t>
                      </a:r>
                      <a:r>
                        <a:rPr lang="th-TH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รพร</a:t>
                      </a:r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9223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u="none" strike="noStrike" dirty="0" err="1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Phrae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สูงเม่น,รพ.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u="none" strike="noStrike" dirty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/>
                </a:tc>
              </a:tr>
              <a:tr h="292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จังหวัด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</a:t>
                      </a:r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โรงพยาบาล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b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144</a:t>
                      </a:r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ราย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7144" marB="0" anchor="ctr">
                    <a:solidFill>
                      <a:schemeClr val="accent6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11560" y="4641608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** มี </a:t>
            </a:r>
            <a:r>
              <a:rPr lang="en-US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XpertMTB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/Rif</a:t>
            </a:r>
            <a:endParaRPr lang="th-TH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0413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478</TotalTime>
  <Words>1861</Words>
  <Application>Microsoft Office PowerPoint</Application>
  <PresentationFormat>นำเสนอทางหน้าจอ (16:9)</PresentationFormat>
  <Paragraphs>547</Paragraphs>
  <Slides>31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31</vt:i4>
      </vt:variant>
    </vt:vector>
  </HeadingPairs>
  <TitlesOfParts>
    <vt:vector size="32" baseType="lpstr">
      <vt:lpstr>ชุดรูปแบบของ Office</vt:lpstr>
      <vt:lpstr>การเฝ้าระวังการดื้อยาวัณโรคของประเทศ ครั้งที่ 5</vt:lpstr>
      <vt:lpstr> ความเป็นมา</vt:lpstr>
      <vt:lpstr>ผลการสำรวจที่ผ่านมา 4 ครั้ง</vt:lpstr>
      <vt:lpstr> วัตถุประสงค์ </vt:lpstr>
      <vt:lpstr> การสุ่มกลุ่มตัวอย่างและโรงพยาบาลเป้าหมาย </vt:lpstr>
      <vt:lpstr> เกณฑ์การนับผู้ป่วยเข้าโครงการ (Eligible criteria) </vt:lpstr>
      <vt:lpstr>คำจำกัดความของผู้ป่วยใหม่และผู้ป่วยเคยรักษามาก่อน</vt:lpstr>
      <vt:lpstr> Total Sampling </vt:lpstr>
      <vt:lpstr>สคร.1 เชียงใหม่</vt:lpstr>
      <vt:lpstr>สคร.2 พิษณุโลก</vt:lpstr>
      <vt:lpstr>สคร.3 นครสวรรค์</vt:lpstr>
      <vt:lpstr>สคร.4 สระบุรี</vt:lpstr>
      <vt:lpstr>สคร.5 ราชบุรี</vt:lpstr>
      <vt:lpstr>สคร.6 ชลบุรี</vt:lpstr>
      <vt:lpstr>สคร.7 ขอนแก่น</vt:lpstr>
      <vt:lpstr>สคร.8 อุดรธานี</vt:lpstr>
      <vt:lpstr>สคร.9 นครราชสีมา</vt:lpstr>
      <vt:lpstr>สคร.10 อุบลราชธานี</vt:lpstr>
      <vt:lpstr>สคร.11 นครศรีธรรมราช</vt:lpstr>
      <vt:lpstr>สคร.12 สงขลา</vt:lpstr>
      <vt:lpstr>กทม.</vt:lpstr>
      <vt:lpstr>แผนการดำเนินงาน</vt:lpstr>
      <vt:lpstr>งานนำเสนอ PowerPoint</vt:lpstr>
      <vt:lpstr>งานนำเสนอ PowerPoint</vt:lpstr>
      <vt:lpstr>การเก็บเสมหะ และ ขนส่งเสมหะ </vt:lpstr>
      <vt:lpstr>ขั้นตอนการจัดเก็บตลับที่มีเสมหะ ที่ห้องปฏิบัติการของโรงพยาบาล </vt:lpstr>
      <vt:lpstr>ขั้นตอนการส่งตลับที่มีเสมหะให้สานักวัณโรคทางไปรษณีย์ </vt:lpstr>
      <vt:lpstr>ขั้นตอนการ packing ก่อนนำเสมหะส่ง EMS โดยเก็บเงินปลายทาง</vt:lpstr>
      <vt:lpstr>ค่าตอบแทน</vt:lpstr>
      <vt:lpstr>การตรวจวินิจฉัยทางห้องปฏิบัติการสำนักวัณโรค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User</dc:creator>
  <cp:lastModifiedBy>Windows User</cp:lastModifiedBy>
  <cp:revision>63</cp:revision>
  <dcterms:created xsi:type="dcterms:W3CDTF">2017-07-04T16:54:53Z</dcterms:created>
  <dcterms:modified xsi:type="dcterms:W3CDTF">2017-07-30T06:22:47Z</dcterms:modified>
</cp:coreProperties>
</file>